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256" r:id="rId3"/>
    <p:sldId id="263" r:id="rId4"/>
    <p:sldId id="354" r:id="rId5"/>
    <p:sldId id="357" r:id="rId6"/>
    <p:sldId id="336" r:id="rId7"/>
    <p:sldId id="339" r:id="rId8"/>
    <p:sldId id="346" r:id="rId9"/>
    <p:sldId id="356" r:id="rId10"/>
    <p:sldId id="349" r:id="rId11"/>
    <p:sldId id="352" r:id="rId12"/>
    <p:sldId id="351" r:id="rId13"/>
    <p:sldId id="353" r:id="rId14"/>
    <p:sldId id="25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8DB140-9BD1-4DD7-B7D8-A97C6963B054}" name="Cecilia Flatley" initials="CF" userId="S::Cecilia_Flatley@abtassoc.com::9bc353ac-8f79-4bba-bcde-de26e557299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oshimizu, Melissa (GH/ID)" initials="MY" lastIdx="20" clrIdx="0">
    <p:extLst>
      <p:ext uri="{19B8F6BF-5375-455C-9EA6-DF929625EA0E}">
        <p15:presenceInfo xmlns:p15="http://schemas.microsoft.com/office/powerpoint/2012/main" userId="Yoshimizu, Melissa (GH/ID)" providerId="None"/>
      </p:ext>
    </p:extLst>
  </p:cmAuthor>
  <p:cmAuthor id="2" name="Carlson, Jenny (GH/ID)" initials="CJ(" lastIdx="21" clrIdx="1">
    <p:extLst>
      <p:ext uri="{19B8F6BF-5375-455C-9EA6-DF929625EA0E}">
        <p15:presenceInfo xmlns:p15="http://schemas.microsoft.com/office/powerpoint/2012/main" userId="S::jcarlson@usaid.gov::3df84e8d-96f7-4dbf-96eb-64059b2b3011" providerId="AD"/>
      </p:ext>
    </p:extLst>
  </p:cmAuthor>
  <p:cmAuthor id="3" name="Libasse Gadiaga" initials="LG" lastIdx="30" clrIdx="2">
    <p:extLst>
      <p:ext uri="{19B8F6BF-5375-455C-9EA6-DF929625EA0E}">
        <p15:presenceInfo xmlns:p15="http://schemas.microsoft.com/office/powerpoint/2012/main" userId="S::Libasse_Gadiaga@pmivectorlink.com::20008b57-f68a-42b2-bb08-84717387cac2" providerId="AD"/>
      </p:ext>
    </p:extLst>
  </p:cmAuthor>
  <p:cmAuthor id="4" name="Joseph Chabi" initials="JC" lastIdx="1" clrIdx="3">
    <p:extLst>
      <p:ext uri="{19B8F6BF-5375-455C-9EA6-DF929625EA0E}">
        <p15:presenceInfo xmlns:p15="http://schemas.microsoft.com/office/powerpoint/2012/main" userId="S::Joseph_Chabi@pmivectorlink.com::7a257d67-7943-4265-b0f2-e2db73f002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20A"/>
    <a:srgbClr val="002A6C"/>
    <a:srgbClr val="C211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108" d="100"/>
          <a:sy n="108" d="100"/>
        </p:scale>
        <p:origin x="1704"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adiagaL\AppData\Local\Microsoft\Windows\INetCache\Content.Outlook\X8B4AD64\PSC%20and%20LT%20species%20composition%202020%20Mali.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adiagaL\AppData\Local\Microsoft\Windows\INetCache\Content.Outlook\X8B4AD64\PSC%20and%20LT%20species%20composition%202020%20Mali.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n-US" sz="1200" b="1">
                <a:solidFill>
                  <a:sysClr val="windowText" lastClr="000000"/>
                </a:solidFill>
              </a:rPr>
              <a:t>Sarema, Fludora</a:t>
            </a:r>
            <a:r>
              <a:rPr lang="en-US" sz="1200" b="1" baseline="0">
                <a:solidFill>
                  <a:sysClr val="windowText" lastClr="000000"/>
                </a:solidFill>
              </a:rPr>
              <a:t> Fusion</a:t>
            </a:r>
            <a:r>
              <a:rPr lang="en-US" sz="1200" b="1">
                <a:solidFill>
                  <a:sysClr val="windowText" lastClr="000000"/>
                </a:solidFill>
              </a:rPr>
              <a:t>, n=5,202</a:t>
            </a:r>
          </a:p>
        </c:rich>
      </c:tx>
      <c:layout>
        <c:manualLayout>
          <c:xMode val="edge"/>
          <c:yMode val="edge"/>
          <c:x val="0.1112829882559576"/>
          <c:y val="1.8779342723004695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27741430123692007"/>
          <c:y val="0.29373034337983978"/>
          <c:w val="0.44080682613161065"/>
          <c:h val="0.598490371571695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E59-4B2C-B36E-58AC478A84C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E59-4B2C-B36E-58AC478A84C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E59-4B2C-B36E-58AC478A84C8}"/>
              </c:ext>
            </c:extLst>
          </c:dPt>
          <c:dLbls>
            <c:dLbl>
              <c:idx val="0"/>
              <c:layout>
                <c:manualLayout>
                  <c:x val="0.32559435420791472"/>
                  <c:y val="-6.234448241144855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290F58BE-6927-45E9-91FC-FFD271971CC6}" type="CATEGORYNAME">
                      <a:rPr lang="pt-BR" sz="900" b="0" i="1"/>
                      <a:pPr>
                        <a:defRPr/>
                      </a:pPr>
                      <a:t>[CATEGORY NAME]</a:t>
                    </a:fld>
                    <a:r>
                      <a:rPr lang="pt-BR" sz="900" b="0" baseline="0"/>
                      <a:t>, n=</a:t>
                    </a:r>
                    <a:fld id="{0EC14428-E084-4BAA-A944-61954D3A2947}" type="VALUE">
                      <a:rPr lang="pt-BR" sz="900" b="0" baseline="0"/>
                      <a:pPr>
                        <a:defRPr/>
                      </a:pPr>
                      <a:t>[VALUE]</a:t>
                    </a:fld>
                    <a:r>
                      <a:rPr lang="pt-BR" sz="900" b="0" baseline="0"/>
                      <a:t>, 99.69%</a:t>
                    </a:r>
                  </a:p>
                </c:rich>
              </c:tx>
              <c:spPr>
                <a:noFill/>
                <a:ln>
                  <a:solidFill>
                    <a:schemeClr val="bg1">
                      <a:lumMod val="85000"/>
                    </a:schemeClr>
                  </a:solid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7272654359463228"/>
                      <c:h val="0.30360371283592896"/>
                    </c:manualLayout>
                  </c15:layout>
                  <c15:dlblFieldTable/>
                  <c15:showDataLabelsRange val="0"/>
                </c:ext>
                <c:ext xmlns:c16="http://schemas.microsoft.com/office/drawing/2014/chart" uri="{C3380CC4-5D6E-409C-BE32-E72D297353CC}">
                  <c16:uniqueId val="{00000001-4E59-4B2C-B36E-58AC478A84C8}"/>
                </c:ext>
              </c:extLst>
            </c:dLbl>
            <c:dLbl>
              <c:idx val="1"/>
              <c:layout>
                <c:manualLayout>
                  <c:x val="0.35142391129294775"/>
                  <c:y val="8.8758848763639778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BFA467BB-01B6-4D40-8ADD-D43D294603B6}" type="CATEGORYNAME">
                      <a:rPr lang="pt-BR" b="0" i="1"/>
                      <a:pPr>
                        <a:defRPr/>
                      </a:pPr>
                      <a:t>[CATEGORY NAME]</a:t>
                    </a:fld>
                    <a:r>
                      <a:rPr lang="pt-BR" b="0" baseline="0"/>
                      <a:t>, n=</a:t>
                    </a:r>
                    <a:fld id="{86017D96-46A4-4F0C-A16D-22F240E7FFD5}" type="VALUE">
                      <a:rPr lang="pt-BR" b="0" baseline="0"/>
                      <a:pPr>
                        <a:defRPr/>
                      </a:pPr>
                      <a:t>[VALUE]</a:t>
                    </a:fld>
                    <a:r>
                      <a:rPr lang="pt-BR" b="0" baseline="0"/>
                      <a:t>, 0.06%</a:t>
                    </a:r>
                  </a:p>
                </c:rich>
              </c:tx>
              <c:spPr>
                <a:noFill/>
                <a:ln>
                  <a:solidFill>
                    <a:schemeClr val="bg1">
                      <a:lumMod val="85000"/>
                    </a:schemeClr>
                  </a:solid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31282488169765998"/>
                      <c:h val="0.26635165125378651"/>
                    </c:manualLayout>
                  </c15:layout>
                  <c15:dlblFieldTable/>
                  <c15:showDataLabelsRange val="0"/>
                </c:ext>
                <c:ext xmlns:c16="http://schemas.microsoft.com/office/drawing/2014/chart" uri="{C3380CC4-5D6E-409C-BE32-E72D297353CC}">
                  <c16:uniqueId val="{00000003-4E59-4B2C-B36E-58AC478A84C8}"/>
                </c:ext>
              </c:extLst>
            </c:dLbl>
            <c:dLbl>
              <c:idx val="2"/>
              <c:layout>
                <c:manualLayout>
                  <c:x val="-0.30707126675733143"/>
                  <c:y val="9.3845304650209377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452B9ED5-9687-4DBC-AD52-45729395FC6F}" type="CATEGORYNAME">
                      <a:rPr lang="en-US" sz="900" b="0" i="1"/>
                      <a:pPr>
                        <a:defRPr/>
                      </a:pPr>
                      <a:t>[CATEGORY NAME]</a:t>
                    </a:fld>
                    <a:r>
                      <a:rPr lang="en-US" sz="900" b="0" baseline="0"/>
                      <a:t>, n=</a:t>
                    </a:r>
                    <a:fld id="{544C2C3B-7F24-478E-95CE-97F3ACB5D1BB}" type="VALUE">
                      <a:rPr lang="en-US" sz="900" b="0" baseline="0"/>
                      <a:pPr>
                        <a:defRPr/>
                      </a:pPr>
                      <a:t>[VALUE]</a:t>
                    </a:fld>
                    <a:r>
                      <a:rPr lang="en-US" sz="900" b="0" baseline="0"/>
                      <a:t>, 0.25%</a:t>
                    </a:r>
                  </a:p>
                </c:rich>
              </c:tx>
              <c:spPr>
                <a:noFill/>
                <a:ln>
                  <a:solidFill>
                    <a:schemeClr val="bg1">
                      <a:lumMod val="85000"/>
                    </a:schemeClr>
                  </a:solid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36152629721385571"/>
                      <c:h val="0.2476789866622422"/>
                    </c:manualLayout>
                  </c15:layout>
                  <c15:dlblFieldTable/>
                  <c15:showDataLabelsRange val="0"/>
                </c:ext>
                <c:ext xmlns:c16="http://schemas.microsoft.com/office/drawing/2014/chart" uri="{C3380CC4-5D6E-409C-BE32-E72D297353CC}">
                  <c16:uniqueId val="{00000005-4E59-4B2C-B36E-58AC478A84C8}"/>
                </c:ext>
              </c:extLst>
            </c:dLbl>
            <c:spPr>
              <a:noFill/>
              <a:ln>
                <a:solidFill>
                  <a:schemeClr val="bg1">
                    <a:lumMod val="8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'2020, 2021, Mali'!$B$15:$B$17</c:f>
              <c:strCache>
                <c:ptCount val="3"/>
                <c:pt idx="0">
                  <c:v>An. gambiae s.l</c:v>
                </c:pt>
                <c:pt idx="1">
                  <c:v>An. funestus s.I</c:v>
                </c:pt>
                <c:pt idx="2">
                  <c:v>An. pharoensis</c:v>
                </c:pt>
              </c:strCache>
            </c:strRef>
          </c:cat>
          <c:val>
            <c:numRef>
              <c:f>'2020, 2021, Mali'!$C$15:$C$17</c:f>
              <c:numCache>
                <c:formatCode>General</c:formatCode>
                <c:ptCount val="3"/>
                <c:pt idx="0">
                  <c:v>5186</c:v>
                </c:pt>
                <c:pt idx="1">
                  <c:v>3</c:v>
                </c:pt>
                <c:pt idx="2">
                  <c:v>13</c:v>
                </c:pt>
              </c:numCache>
            </c:numRef>
          </c:val>
          <c:extLst>
            <c:ext xmlns:c16="http://schemas.microsoft.com/office/drawing/2014/chart" uri="{C3380CC4-5D6E-409C-BE32-E72D297353CC}">
              <c16:uniqueId val="{00000006-4E59-4B2C-B36E-58AC478A84C8}"/>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n-US" sz="1200" b="1">
                <a:solidFill>
                  <a:sysClr val="windowText" lastClr="000000"/>
                </a:solidFill>
              </a:rPr>
              <a:t>Toguel, Unsprayed, n = 5,278</a:t>
            </a:r>
          </a:p>
        </c:rich>
      </c:tx>
      <c:layout>
        <c:manualLayout>
          <c:xMode val="edge"/>
          <c:yMode val="edge"/>
          <c:x val="0.17820911920893609"/>
          <c:y val="1.3075055758875211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28602856989599346"/>
          <c:y val="0.26388870405283849"/>
          <c:w val="0.45613135567356405"/>
          <c:h val="0.6077468485453403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D6-4863-B9D1-BA566C54B8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D6-4863-B9D1-BA566C54B8A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D6-4863-B9D1-BA566C54B8A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AD6-4863-B9D1-BA566C54B8A2}"/>
              </c:ext>
            </c:extLst>
          </c:dPt>
          <c:dLbls>
            <c:dLbl>
              <c:idx val="0"/>
              <c:layout>
                <c:manualLayout>
                  <c:x val="0.31293244273941118"/>
                  <c:y val="-6.6296505347946476E-5"/>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C89F9290-9EA7-44B2-9AB9-E17683695627}" type="CATEGORYNAME">
                      <a:rPr lang="pt-BR" sz="900" b="0" i="1"/>
                      <a:pPr>
                        <a:defRPr/>
                      </a:pPr>
                      <a:t>[CATEGORY NAME]</a:t>
                    </a:fld>
                    <a:r>
                      <a:rPr lang="pt-BR" sz="900" b="0" baseline="0"/>
                      <a:t>, n=</a:t>
                    </a:r>
                    <a:fld id="{683DD1D3-20F1-40BC-8C1E-69C6A4BA2CBA}" type="VALUE">
                      <a:rPr lang="pt-BR" sz="900" b="0" baseline="0"/>
                      <a:pPr>
                        <a:defRPr/>
                      </a:pPr>
                      <a:t>[VALUE]</a:t>
                    </a:fld>
                    <a:r>
                      <a:rPr lang="pt-BR" sz="900" b="0" baseline="0"/>
                      <a:t>, 99.79%</a:t>
                    </a:r>
                  </a:p>
                </c:rich>
              </c:tx>
              <c:spPr>
                <a:noFill/>
                <a:ln>
                  <a:solidFill>
                    <a:schemeClr val="bg1">
                      <a:lumMod val="85000"/>
                    </a:schemeClr>
                  </a:solid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33703557352645619"/>
                      <c:h val="0.16652782884315287"/>
                    </c:manualLayout>
                  </c15:layout>
                  <c15:dlblFieldTable/>
                  <c15:showDataLabelsRange val="0"/>
                </c:ext>
                <c:ext xmlns:c16="http://schemas.microsoft.com/office/drawing/2014/chart" uri="{C3380CC4-5D6E-409C-BE32-E72D297353CC}">
                  <c16:uniqueId val="{00000001-7AD6-4863-B9D1-BA566C54B8A2}"/>
                </c:ext>
              </c:extLst>
            </c:dLbl>
            <c:dLbl>
              <c:idx val="1"/>
              <c:layout>
                <c:manualLayout>
                  <c:x val="0.13266101753077097"/>
                  <c:y val="-2.4998543058856078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E1AC5A69-D27A-4AD5-9C8E-2E059CAD414B}" type="CATEGORYNAME">
                      <a:rPr lang="pt-BR" sz="900" b="0" i="1"/>
                      <a:pPr>
                        <a:defRPr/>
                      </a:pPr>
                      <a:t>[CATEGORY NAME]</a:t>
                    </a:fld>
                    <a:r>
                      <a:rPr lang="pt-BR" sz="900" b="0" baseline="0"/>
                      <a:t>, n=</a:t>
                    </a:r>
                    <a:fld id="{049E4E17-0500-488A-8339-751A6FB6FD38}" type="VALUE">
                      <a:rPr lang="pt-BR" sz="900" b="0" baseline="0"/>
                      <a:pPr>
                        <a:defRPr/>
                      </a:pPr>
                      <a:t>[VALUE]</a:t>
                    </a:fld>
                    <a:r>
                      <a:rPr lang="pt-BR" sz="900" b="0" baseline="0"/>
                      <a:t>, 0.02%</a:t>
                    </a:r>
                  </a:p>
                </c:rich>
              </c:tx>
              <c:spPr>
                <a:noFill/>
                <a:ln>
                  <a:solidFill>
                    <a:schemeClr val="bg1">
                      <a:lumMod val="85000"/>
                    </a:schemeClr>
                  </a:solid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57262247028726565"/>
                      <c:h val="0.10029654188279796"/>
                    </c:manualLayout>
                  </c15:layout>
                  <c15:dlblFieldTable/>
                  <c15:showDataLabelsRange val="0"/>
                </c:ext>
                <c:ext xmlns:c16="http://schemas.microsoft.com/office/drawing/2014/chart" uri="{C3380CC4-5D6E-409C-BE32-E72D297353CC}">
                  <c16:uniqueId val="{00000003-7AD6-4863-B9D1-BA566C54B8A2}"/>
                </c:ext>
              </c:extLst>
            </c:dLbl>
            <c:dLbl>
              <c:idx val="2"/>
              <c:layout>
                <c:manualLayout>
                  <c:x val="-0.35619995930388054"/>
                  <c:y val="0.16031190117390917"/>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44161158-6A75-4680-8499-F3E3039929B6}" type="CATEGORYNAME">
                      <a:rPr lang="en-US" b="0" i="1"/>
                      <a:pPr>
                        <a:defRPr/>
                      </a:pPr>
                      <a:t>[CATEGORY NAME]</a:t>
                    </a:fld>
                    <a:r>
                      <a:rPr lang="en-US" b="0" baseline="0"/>
                      <a:t>, n=</a:t>
                    </a:r>
                    <a:fld id="{7CD821F9-D60A-4C5D-A3DC-CFD8B1636AC9}" type="VALUE">
                      <a:rPr lang="en-US" b="0" baseline="0"/>
                      <a:pPr>
                        <a:defRPr/>
                      </a:pPr>
                      <a:t>[VALUE]</a:t>
                    </a:fld>
                    <a:r>
                      <a:rPr lang="en-US" b="0" baseline="0"/>
                      <a:t>, 0.13%</a:t>
                    </a:r>
                  </a:p>
                </c:rich>
              </c:tx>
              <c:spPr>
                <a:noFill/>
                <a:ln>
                  <a:solidFill>
                    <a:schemeClr val="bg1">
                      <a:lumMod val="85000"/>
                    </a:schemeClr>
                  </a:solid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6861624929725497"/>
                      <c:h val="0.29990295260680488"/>
                    </c:manualLayout>
                  </c15:layout>
                  <c15:dlblFieldTable/>
                  <c15:showDataLabelsRange val="0"/>
                </c:ext>
                <c:ext xmlns:c16="http://schemas.microsoft.com/office/drawing/2014/chart" uri="{C3380CC4-5D6E-409C-BE32-E72D297353CC}">
                  <c16:uniqueId val="{00000005-7AD6-4863-B9D1-BA566C54B8A2}"/>
                </c:ext>
              </c:extLst>
            </c:dLbl>
            <c:dLbl>
              <c:idx val="3"/>
              <c:layout>
                <c:manualLayout>
                  <c:x val="0.35853189698369631"/>
                  <c:y val="0.32961310144716954"/>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433FDE96-61BD-45F9-890C-B96E8E0C1E5C}" type="CATEGORYNAME">
                      <a:rPr lang="pt-BR" b="0" i="1"/>
                      <a:pPr>
                        <a:defRPr/>
                      </a:pPr>
                      <a:t>[CATEGORY NAME]</a:t>
                    </a:fld>
                    <a:r>
                      <a:rPr lang="pt-BR" b="0" baseline="0"/>
                      <a:t>,n= </a:t>
                    </a:r>
                    <a:fld id="{72E93B81-351A-433A-9416-0A7D36349A49}" type="VALUE">
                      <a:rPr lang="pt-BR" b="0" baseline="0"/>
                      <a:pPr>
                        <a:defRPr/>
                      </a:pPr>
                      <a:t>[VALUE]</a:t>
                    </a:fld>
                    <a:r>
                      <a:rPr lang="pt-BR" b="0" baseline="0"/>
                      <a:t>, 0.06%</a:t>
                    </a:r>
                  </a:p>
                </c:rich>
              </c:tx>
              <c:spPr>
                <a:noFill/>
                <a:ln>
                  <a:solidFill>
                    <a:schemeClr val="bg1">
                      <a:lumMod val="85000"/>
                    </a:schemeClr>
                  </a:solid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5496351836914272"/>
                      <c:h val="0.26033000040743215"/>
                    </c:manualLayout>
                  </c15:layout>
                  <c15:dlblFieldTable/>
                  <c15:showDataLabelsRange val="0"/>
                </c:ext>
                <c:ext xmlns:c16="http://schemas.microsoft.com/office/drawing/2014/chart" uri="{C3380CC4-5D6E-409C-BE32-E72D297353CC}">
                  <c16:uniqueId val="{00000007-7AD6-4863-B9D1-BA566C54B8A2}"/>
                </c:ext>
              </c:extLst>
            </c:dLbl>
            <c:spPr>
              <a:noFill/>
              <a:ln>
                <a:solidFill>
                  <a:schemeClr val="bg1">
                    <a:lumMod val="8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'2020, 2021, Mali'!$B$20:$B$23</c:f>
              <c:strCache>
                <c:ptCount val="4"/>
                <c:pt idx="0">
                  <c:v>An. gambiae s.l</c:v>
                </c:pt>
                <c:pt idx="1">
                  <c:v>An. funestus s.I</c:v>
                </c:pt>
                <c:pt idx="2">
                  <c:v>An. pharoensis</c:v>
                </c:pt>
                <c:pt idx="3">
                  <c:v>An. rufipes</c:v>
                </c:pt>
              </c:strCache>
            </c:strRef>
          </c:cat>
          <c:val>
            <c:numRef>
              <c:f>'2020, 2021, Mali'!$C$20:$C$23</c:f>
              <c:numCache>
                <c:formatCode>General</c:formatCode>
                <c:ptCount val="4"/>
                <c:pt idx="0">
                  <c:v>5267</c:v>
                </c:pt>
                <c:pt idx="1">
                  <c:v>1</c:v>
                </c:pt>
                <c:pt idx="2">
                  <c:v>7</c:v>
                </c:pt>
                <c:pt idx="3">
                  <c:v>3</c:v>
                </c:pt>
              </c:numCache>
            </c:numRef>
          </c:val>
          <c:extLst>
            <c:ext xmlns:c16="http://schemas.microsoft.com/office/drawing/2014/chart" uri="{C3380CC4-5D6E-409C-BE32-E72D297353CC}">
              <c16:uniqueId val="{00000008-7AD6-4863-B9D1-BA566C54B8A2}"/>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66D75F-CA22-4C75-95EE-9614A6B84C2F}" type="datetimeFigureOut">
              <a:rPr lang="en-US" smtClean="0"/>
              <a:t>12/14/2021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5BE1D9-DDBC-441C-80DB-5186BEE5409A}" type="slidenum">
              <a:rPr lang="en-US" smtClean="0"/>
              <a:t>‹#›</a:t>
            </a:fld>
            <a:endParaRPr lang="en-US"/>
          </a:p>
        </p:txBody>
      </p:sp>
    </p:spTree>
    <p:extLst>
      <p:ext uri="{BB962C8B-B14F-4D97-AF65-F5344CB8AC3E}">
        <p14:creationId xmlns:p14="http://schemas.microsoft.com/office/powerpoint/2010/main" val="2516774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72F3C-5C91-4419-86C1-53B2F1AFB6B0}" type="datetimeFigureOut">
              <a:rPr lang="en-US" smtClean="0"/>
              <a:t>12/14/2021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3DAF3-0945-41FE-8129-808168E3800F}" type="slidenum">
              <a:rPr lang="en-US" smtClean="0"/>
              <a:t>‹#›</a:t>
            </a:fld>
            <a:endParaRPr lang="en-US"/>
          </a:p>
        </p:txBody>
      </p:sp>
    </p:spTree>
    <p:extLst>
      <p:ext uri="{BB962C8B-B14F-4D97-AF65-F5344CB8AC3E}">
        <p14:creationId xmlns:p14="http://schemas.microsoft.com/office/powerpoint/2010/main" val="231572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 of engaging women</a:t>
            </a:r>
            <a:r>
              <a:rPr lang="en-US"/>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74D61-F871-4495-813E-D73CB35195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37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74D61-F871-4495-813E-D73CB35195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444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74D61-F871-4495-813E-D73CB35195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25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74D61-F871-4495-813E-D73CB35195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68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74D61-F871-4495-813E-D73CB35195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069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74D61-F871-4495-813E-D73CB35195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610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8343"/>
          <a:stretch/>
        </p:blipFill>
        <p:spPr>
          <a:xfrm>
            <a:off x="0" y="1219200"/>
            <a:ext cx="9144000" cy="4203260"/>
          </a:xfrm>
          <a:prstGeom prst="rect">
            <a:avLst/>
          </a:prstGeom>
        </p:spPr>
      </p:pic>
      <p:sp>
        <p:nvSpPr>
          <p:cNvPr id="2" name="Title 1"/>
          <p:cNvSpPr>
            <a:spLocks noGrp="1"/>
          </p:cNvSpPr>
          <p:nvPr>
            <p:ph type="ctrTitle" hasCustomPrompt="1"/>
          </p:nvPr>
        </p:nvSpPr>
        <p:spPr>
          <a:xfrm>
            <a:off x="152400" y="1219200"/>
            <a:ext cx="4572000" cy="1981200"/>
          </a:xfrm>
          <a:prstGeom prst="rect">
            <a:avLst/>
          </a:prstGeom>
        </p:spPr>
        <p:txBody>
          <a:bodyPr/>
          <a:lstStyle>
            <a:lvl1pPr algn="l">
              <a:defRPr b="1" baseline="0">
                <a:solidFill>
                  <a:schemeClr val="bg1"/>
                </a:solidFill>
                <a:latin typeface="Arial" panose="020B0604020202020204" pitchFamily="34" charset="0"/>
                <a:cs typeface="Arial" panose="020B0604020202020204" pitchFamily="34" charset="0"/>
              </a:defRPr>
            </a:lvl1pPr>
          </a:lstStyle>
          <a:p>
            <a:br>
              <a:rPr lang="en-US" dirty="0"/>
            </a:br>
            <a:br>
              <a:rPr lang="en-US" dirty="0"/>
            </a:br>
            <a:r>
              <a:rPr lang="en-US" dirty="0"/>
              <a:t>Title</a:t>
            </a:r>
            <a:br>
              <a:rPr lang="en-US" dirty="0"/>
            </a:br>
            <a:r>
              <a:rPr lang="en-US" dirty="0"/>
              <a:t>Title Line 2</a:t>
            </a:r>
            <a:br>
              <a:rPr lang="en-US" dirty="0"/>
            </a:br>
            <a:br>
              <a:rPr lang="en-US" dirty="0"/>
            </a:br>
            <a:br>
              <a:rPr lang="en-US" dirty="0"/>
            </a:b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57800" y="5562600"/>
            <a:ext cx="3477757" cy="990600"/>
          </a:xfrm>
          <a:prstGeom prst="rect">
            <a:avLst/>
          </a:prstGeom>
          <a:effectLst>
            <a:outerShdw blurRad="254000" dir="2700000" algn="tl" rotWithShape="0">
              <a:srgbClr val="000000">
                <a:alpha val="20000"/>
              </a:srgbClr>
            </a:outerShdw>
          </a:effec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852" y="5705760"/>
            <a:ext cx="3916948" cy="974308"/>
          </a:xfrm>
          <a:prstGeom prst="rect">
            <a:avLst/>
          </a:prstGeom>
        </p:spPr>
      </p:pic>
      <p:sp>
        <p:nvSpPr>
          <p:cNvPr id="6" name="Title 1"/>
          <p:cNvSpPr txBox="1">
            <a:spLocks/>
          </p:cNvSpPr>
          <p:nvPr userDrawn="1"/>
        </p:nvSpPr>
        <p:spPr>
          <a:xfrm>
            <a:off x="3733800" y="2895600"/>
            <a:ext cx="5334000" cy="4171097"/>
          </a:xfrm>
          <a:prstGeom prst="rect">
            <a:avLst/>
          </a:prstGeom>
          <a:effectLst/>
        </p:spPr>
        <p:txBody>
          <a:bodyPr vert="horz" anchor="ctr">
            <a:normAutofit/>
            <a:scene3d>
              <a:camera prst="orthographicFront"/>
              <a:lightRig rig="soft" dir="t"/>
            </a:scene3d>
            <a:sp3d prstMaterial="softEdge">
              <a:bevelT w="25400" h="25400"/>
            </a:sp3d>
          </a:bodyPr>
          <a:lstStyle>
            <a:lvl1pPr algn="r" defTabSz="914400" rtl="0" eaLnBrk="1" latinLnBrk="0" hangingPunct="1">
              <a:spcBef>
                <a:spcPct val="0"/>
              </a:spcBef>
              <a:buNone/>
              <a:defRPr sz="3600" kern="1200" baseline="0">
                <a:ln>
                  <a:noFill/>
                </a:ln>
                <a:solidFill>
                  <a:srgbClr val="002A6C"/>
                </a:solidFill>
                <a:effectLst/>
                <a:latin typeface="Arial" panose="020B0604020202020204" pitchFamily="34" charset="0"/>
                <a:ea typeface="+mj-ea"/>
                <a:cs typeface="Arial" panose="020B0604020202020204" pitchFamily="34" charset="0"/>
              </a:defRPr>
            </a:lvl1pPr>
          </a:lstStyle>
          <a:p>
            <a:br>
              <a:rPr lang="en-US" b="1" dirty="0"/>
            </a:br>
            <a:endParaRPr lang="en-US" b="1" dirty="0"/>
          </a:p>
        </p:txBody>
      </p:sp>
    </p:spTree>
    <p:extLst>
      <p:ext uri="{BB962C8B-B14F-4D97-AF65-F5344CB8AC3E}">
        <p14:creationId xmlns:p14="http://schemas.microsoft.com/office/powerpoint/2010/main" val="57319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B4FB3C-2C9B-4D22-BD6D-AF36132D6512}"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B48CF-7C8F-46A0-848A-C64E07C2F07C}" type="slidenum">
              <a:rPr lang="en-US" smtClean="0"/>
              <a:t>‹#›</a:t>
            </a:fld>
            <a:endParaRPr lang="en-US"/>
          </a:p>
        </p:txBody>
      </p:sp>
    </p:spTree>
    <p:extLst>
      <p:ext uri="{BB962C8B-B14F-4D97-AF65-F5344CB8AC3E}">
        <p14:creationId xmlns:p14="http://schemas.microsoft.com/office/powerpoint/2010/main" val="371821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B4FB3C-2C9B-4D22-BD6D-AF36132D6512}"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B48CF-7C8F-46A0-848A-C64E07C2F07C}" type="slidenum">
              <a:rPr lang="en-US" smtClean="0"/>
              <a:t>‹#›</a:t>
            </a:fld>
            <a:endParaRPr lang="en-US"/>
          </a:p>
        </p:txBody>
      </p:sp>
    </p:spTree>
    <p:extLst>
      <p:ext uri="{BB962C8B-B14F-4D97-AF65-F5344CB8AC3E}">
        <p14:creationId xmlns:p14="http://schemas.microsoft.com/office/powerpoint/2010/main" val="2792209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4000" b="16717"/>
          <a:stretch/>
        </p:blipFill>
        <p:spPr>
          <a:xfrm>
            <a:off x="-32658" y="-9667"/>
            <a:ext cx="9176657" cy="5076967"/>
          </a:xfrm>
          <a:prstGeom prst="rect">
            <a:avLst/>
          </a:prstGeom>
        </p:spPr>
      </p:pic>
      <p:sp>
        <p:nvSpPr>
          <p:cNvPr id="2" name="Title 1"/>
          <p:cNvSpPr>
            <a:spLocks noGrp="1"/>
          </p:cNvSpPr>
          <p:nvPr>
            <p:ph type="ctrTitle" hasCustomPrompt="1"/>
          </p:nvPr>
        </p:nvSpPr>
        <p:spPr>
          <a:xfrm>
            <a:off x="3886200" y="76200"/>
            <a:ext cx="4572000" cy="1981200"/>
          </a:xfrm>
          <a:prstGeom prst="rect">
            <a:avLst/>
          </a:prstGeom>
        </p:spPr>
        <p:txBody>
          <a:bodyPr/>
          <a:lstStyle>
            <a:lvl1pPr algn="r">
              <a:defRPr b="1" baseline="0">
                <a:solidFill>
                  <a:srgbClr val="002A6C"/>
                </a:solidFill>
                <a:latin typeface="Arial" panose="020B0604020202020204" pitchFamily="34" charset="0"/>
                <a:cs typeface="Arial" panose="020B0604020202020204" pitchFamily="34" charset="0"/>
              </a:defRPr>
            </a:lvl1pPr>
          </a:lstStyle>
          <a:p>
            <a:br>
              <a:rPr lang="en-US" dirty="0"/>
            </a:br>
            <a:br>
              <a:rPr lang="en-US" dirty="0"/>
            </a:br>
            <a:r>
              <a:rPr lang="en-US" dirty="0"/>
              <a:t>Title</a:t>
            </a:r>
            <a:br>
              <a:rPr lang="en-US" dirty="0"/>
            </a:br>
            <a:r>
              <a:rPr lang="en-US" dirty="0"/>
              <a:t>Title Line 2</a:t>
            </a:r>
            <a:br>
              <a:rPr lang="en-US" dirty="0"/>
            </a:br>
            <a:br>
              <a:rPr lang="en-US" dirty="0"/>
            </a:br>
            <a:br>
              <a:rPr lang="en-US" dirty="0"/>
            </a:br>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81601" y="5504597"/>
            <a:ext cx="3477757" cy="990600"/>
          </a:xfrm>
          <a:prstGeom prst="rect">
            <a:avLst/>
          </a:prstGeom>
          <a:effectLst>
            <a:outerShdw blurRad="254000" dir="2700000" algn="tl" rotWithShape="0">
              <a:srgbClr val="000000">
                <a:alpha val="20000"/>
              </a:srgbClr>
            </a:outerShdw>
          </a:effectLst>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0289" y="5486400"/>
            <a:ext cx="3916948" cy="974308"/>
          </a:xfrm>
          <a:prstGeom prst="rect">
            <a:avLst/>
          </a:prstGeom>
        </p:spPr>
      </p:pic>
      <p:sp>
        <p:nvSpPr>
          <p:cNvPr id="6" name="Title 1"/>
          <p:cNvSpPr txBox="1">
            <a:spLocks/>
          </p:cNvSpPr>
          <p:nvPr userDrawn="1"/>
        </p:nvSpPr>
        <p:spPr>
          <a:xfrm>
            <a:off x="3733800" y="2895602"/>
            <a:ext cx="5334000" cy="4171097"/>
          </a:xfrm>
          <a:prstGeom prst="rect">
            <a:avLst/>
          </a:prstGeom>
          <a:effectLst/>
        </p:spPr>
        <p:txBody>
          <a:bodyPr vert="horz" anchor="ctr">
            <a:normAutofit/>
            <a:scene3d>
              <a:camera prst="orthographicFront"/>
              <a:lightRig rig="soft" dir="t"/>
            </a:scene3d>
            <a:sp3d prstMaterial="softEdge">
              <a:bevelT w="25400" h="25400"/>
            </a:sp3d>
          </a:bodyPr>
          <a:lstStyle>
            <a:lvl1pPr algn="r" defTabSz="914400" rtl="0" eaLnBrk="1" latinLnBrk="0" hangingPunct="1">
              <a:spcBef>
                <a:spcPct val="0"/>
              </a:spcBef>
              <a:buNone/>
              <a:defRPr sz="3600" kern="1200" baseline="0">
                <a:ln>
                  <a:noFill/>
                </a:ln>
                <a:solidFill>
                  <a:srgbClr val="002A6C"/>
                </a:solidFill>
                <a:effectLst/>
                <a:latin typeface="Arial" panose="020B0604020202020204" pitchFamily="34" charset="0"/>
                <a:ea typeface="+mj-ea"/>
                <a:cs typeface="Arial" panose="020B0604020202020204" pitchFamily="34" charset="0"/>
              </a:defRPr>
            </a:lvl1pPr>
          </a:lstStyle>
          <a:p>
            <a:br>
              <a:rPr lang="en-US" sz="2700" b="1" dirty="0"/>
            </a:br>
            <a:endParaRPr lang="en-US" sz="2700" b="1" dirty="0"/>
          </a:p>
        </p:txBody>
      </p:sp>
    </p:spTree>
    <p:extLst>
      <p:ext uri="{BB962C8B-B14F-4D97-AF65-F5344CB8AC3E}">
        <p14:creationId xmlns:p14="http://schemas.microsoft.com/office/powerpoint/2010/main" val="2565989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B4FB3C-2C9B-4D22-BD6D-AF36132D6512}" type="datetimeFigureOut">
              <a:rPr lang="en-US" smtClean="0">
                <a:solidFill>
                  <a:prstClr val="black">
                    <a:tint val="75000"/>
                  </a:prstClr>
                </a:solidFill>
              </a:rPr>
              <a:pPr/>
              <a:t>12/14/2021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3B48CF-7C8F-46A0-848A-C64E07C2F0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3721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B4FB3C-2C9B-4D22-BD6D-AF36132D6512}" type="datetimeFigureOut">
              <a:rPr lang="en-US" smtClean="0">
                <a:solidFill>
                  <a:prstClr val="black">
                    <a:tint val="75000"/>
                  </a:prstClr>
                </a:solidFill>
              </a:rPr>
              <a:pPr/>
              <a:t>12/14/2021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3B48CF-7C8F-46A0-848A-C64E07C2F0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0426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B4FB3C-2C9B-4D22-BD6D-AF36132D6512}" type="datetimeFigureOut">
              <a:rPr lang="en-US" smtClean="0">
                <a:solidFill>
                  <a:prstClr val="black">
                    <a:tint val="75000"/>
                  </a:prstClr>
                </a:solidFill>
              </a:rPr>
              <a:pPr/>
              <a:t>12/14/2021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C3B48CF-7C8F-46A0-848A-C64E07C2F0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0760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B4FB3C-2C9B-4D22-BD6D-AF36132D6512}" type="datetimeFigureOut">
              <a:rPr lang="en-US" smtClean="0">
                <a:solidFill>
                  <a:prstClr val="black">
                    <a:tint val="75000"/>
                  </a:prstClr>
                </a:solidFill>
              </a:rPr>
              <a:pPr/>
              <a:t>12/14/2021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C3B48CF-7C8F-46A0-848A-C64E07C2F0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2004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74B4FB3C-2C9B-4D22-BD6D-AF36132D6512}" type="datetimeFigureOut">
              <a:rPr lang="en-US" smtClean="0">
                <a:solidFill>
                  <a:prstClr val="black">
                    <a:tint val="75000"/>
                  </a:prstClr>
                </a:solidFill>
              </a:rPr>
              <a:pPr/>
              <a:t>12/14/2021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C3B48CF-7C8F-46A0-848A-C64E07C2F0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030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4FB3C-2C9B-4D22-BD6D-AF36132D6512}" type="datetimeFigureOut">
              <a:rPr lang="en-US" smtClean="0">
                <a:solidFill>
                  <a:prstClr val="black">
                    <a:tint val="75000"/>
                  </a:prstClr>
                </a:solidFill>
              </a:rPr>
              <a:pPr/>
              <a:t>12/14/2021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C3B48CF-7C8F-46A0-848A-C64E07C2F0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7695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4B4FB3C-2C9B-4D22-BD6D-AF36132D6512}" type="datetimeFigureOut">
              <a:rPr lang="en-US" smtClean="0">
                <a:solidFill>
                  <a:prstClr val="black">
                    <a:tint val="75000"/>
                  </a:prstClr>
                </a:solidFill>
              </a:rPr>
              <a:pPr/>
              <a:t>12/14/2021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C3B48CF-7C8F-46A0-848A-C64E07C2F0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007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B4FB3C-2C9B-4D22-BD6D-AF36132D6512}"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B48CF-7C8F-46A0-848A-C64E07C2F07C}" type="slidenum">
              <a:rPr lang="en-US" smtClean="0"/>
              <a:t>‹#›</a:t>
            </a:fld>
            <a:endParaRPr lang="en-US"/>
          </a:p>
        </p:txBody>
      </p:sp>
    </p:spTree>
    <p:extLst>
      <p:ext uri="{BB962C8B-B14F-4D97-AF65-F5344CB8AC3E}">
        <p14:creationId xmlns:p14="http://schemas.microsoft.com/office/powerpoint/2010/main" val="2064104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4B4FB3C-2C9B-4D22-BD6D-AF36132D6512}" type="datetimeFigureOut">
              <a:rPr lang="en-US" smtClean="0">
                <a:solidFill>
                  <a:prstClr val="black">
                    <a:tint val="75000"/>
                  </a:prstClr>
                </a:solidFill>
              </a:rPr>
              <a:pPr/>
              <a:t>12/14/2021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C3B48CF-7C8F-46A0-848A-C64E07C2F0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3130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B4FB3C-2C9B-4D22-BD6D-AF36132D6512}" type="datetimeFigureOut">
              <a:rPr lang="en-US" smtClean="0">
                <a:solidFill>
                  <a:prstClr val="black">
                    <a:tint val="75000"/>
                  </a:prstClr>
                </a:solidFill>
              </a:rPr>
              <a:pPr/>
              <a:t>12/14/2021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3B48CF-7C8F-46A0-848A-C64E07C2F0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4277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B4FB3C-2C9B-4D22-BD6D-AF36132D6512}" type="datetimeFigureOut">
              <a:rPr lang="en-US" smtClean="0">
                <a:solidFill>
                  <a:prstClr val="black">
                    <a:tint val="75000"/>
                  </a:prstClr>
                </a:solidFill>
              </a:rPr>
              <a:pPr/>
              <a:t>12/14/2021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3B48CF-7C8F-46A0-848A-C64E07C2F0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111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B4FB3C-2C9B-4D22-BD6D-AF36132D6512}"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B48CF-7C8F-46A0-848A-C64E07C2F07C}" type="slidenum">
              <a:rPr lang="en-US" smtClean="0"/>
              <a:t>‹#›</a:t>
            </a:fld>
            <a:endParaRPr lang="en-US"/>
          </a:p>
        </p:txBody>
      </p:sp>
    </p:spTree>
    <p:extLst>
      <p:ext uri="{BB962C8B-B14F-4D97-AF65-F5344CB8AC3E}">
        <p14:creationId xmlns:p14="http://schemas.microsoft.com/office/powerpoint/2010/main" val="288657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B4FB3C-2C9B-4D22-BD6D-AF36132D6512}"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B48CF-7C8F-46A0-848A-C64E07C2F07C}" type="slidenum">
              <a:rPr lang="en-US" smtClean="0"/>
              <a:t>‹#›</a:t>
            </a:fld>
            <a:endParaRPr lang="en-US"/>
          </a:p>
        </p:txBody>
      </p:sp>
    </p:spTree>
    <p:extLst>
      <p:ext uri="{BB962C8B-B14F-4D97-AF65-F5344CB8AC3E}">
        <p14:creationId xmlns:p14="http://schemas.microsoft.com/office/powerpoint/2010/main" val="706872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B4FB3C-2C9B-4D22-BD6D-AF36132D6512}"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B48CF-7C8F-46A0-848A-C64E07C2F07C}" type="slidenum">
              <a:rPr lang="en-US" smtClean="0"/>
              <a:t>‹#›</a:t>
            </a:fld>
            <a:endParaRPr lang="en-US"/>
          </a:p>
        </p:txBody>
      </p:sp>
    </p:spTree>
    <p:extLst>
      <p:ext uri="{BB962C8B-B14F-4D97-AF65-F5344CB8AC3E}">
        <p14:creationId xmlns:p14="http://schemas.microsoft.com/office/powerpoint/2010/main" val="322611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74B4FB3C-2C9B-4D22-BD6D-AF36132D6512}"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B48CF-7C8F-46A0-848A-C64E07C2F07C}" type="slidenum">
              <a:rPr lang="en-US" smtClean="0"/>
              <a:t>‹#›</a:t>
            </a:fld>
            <a:endParaRPr lang="en-US"/>
          </a:p>
        </p:txBody>
      </p:sp>
    </p:spTree>
    <p:extLst>
      <p:ext uri="{BB962C8B-B14F-4D97-AF65-F5344CB8AC3E}">
        <p14:creationId xmlns:p14="http://schemas.microsoft.com/office/powerpoint/2010/main" val="242218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4FB3C-2C9B-4D22-BD6D-AF36132D6512}"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B48CF-7C8F-46A0-848A-C64E07C2F07C}" type="slidenum">
              <a:rPr lang="en-US" smtClean="0"/>
              <a:t>‹#›</a:t>
            </a:fld>
            <a:endParaRPr lang="en-US"/>
          </a:p>
        </p:txBody>
      </p:sp>
    </p:spTree>
    <p:extLst>
      <p:ext uri="{BB962C8B-B14F-4D97-AF65-F5344CB8AC3E}">
        <p14:creationId xmlns:p14="http://schemas.microsoft.com/office/powerpoint/2010/main" val="217008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B4FB3C-2C9B-4D22-BD6D-AF36132D6512}"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B48CF-7C8F-46A0-848A-C64E07C2F07C}" type="slidenum">
              <a:rPr lang="en-US" smtClean="0"/>
              <a:t>‹#›</a:t>
            </a:fld>
            <a:endParaRPr lang="en-US"/>
          </a:p>
        </p:txBody>
      </p:sp>
    </p:spTree>
    <p:extLst>
      <p:ext uri="{BB962C8B-B14F-4D97-AF65-F5344CB8AC3E}">
        <p14:creationId xmlns:p14="http://schemas.microsoft.com/office/powerpoint/2010/main" val="27914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B4FB3C-2C9B-4D22-BD6D-AF36132D6512}"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B48CF-7C8F-46A0-848A-C64E07C2F07C}" type="slidenum">
              <a:rPr lang="en-US" smtClean="0"/>
              <a:t>‹#›</a:t>
            </a:fld>
            <a:endParaRPr lang="en-US"/>
          </a:p>
        </p:txBody>
      </p:sp>
    </p:spTree>
    <p:extLst>
      <p:ext uri="{BB962C8B-B14F-4D97-AF65-F5344CB8AC3E}">
        <p14:creationId xmlns:p14="http://schemas.microsoft.com/office/powerpoint/2010/main" val="35849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1219200"/>
          </a:xfrm>
          <a:prstGeom prst="rect">
            <a:avLst/>
          </a:prstGeom>
          <a:solidFill>
            <a:srgbClr val="002A6C"/>
          </a:solidFill>
          <a:ln>
            <a:solidFill>
              <a:srgbClr val="002A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228600" y="15240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4FB3C-2C9B-4D22-BD6D-AF36132D6512}" type="datetimeFigureOut">
              <a:rPr lang="en-US" smtClean="0"/>
              <a:t>12/14/2021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B48CF-7C8F-46A0-848A-C64E07C2F07C}" type="slidenum">
              <a:rPr lang="en-US" smtClean="0"/>
              <a:t>‹#›</a:t>
            </a:fld>
            <a:endParaRPr lang="en-US"/>
          </a:p>
        </p:txBody>
      </p:sp>
      <p:sp>
        <p:nvSpPr>
          <p:cNvPr id="8" name="Title Placeholder 8"/>
          <p:cNvSpPr>
            <a:spLocks noGrp="1"/>
          </p:cNvSpPr>
          <p:nvPr>
            <p:ph type="title"/>
          </p:nvPr>
        </p:nvSpPr>
        <p:spPr>
          <a:xfrm>
            <a:off x="533400" y="457200"/>
            <a:ext cx="8610600" cy="762000"/>
          </a:xfrm>
          <a:prstGeom prst="rect">
            <a:avLst/>
          </a:prstGeom>
          <a:effectLst/>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3773" y="77337"/>
            <a:ext cx="1588827" cy="557909"/>
          </a:xfrm>
          <a:prstGeom prst="rect">
            <a:avLst/>
          </a:prstGeom>
        </p:spPr>
      </p:pic>
    </p:spTree>
    <p:extLst>
      <p:ext uri="{BB962C8B-B14F-4D97-AF65-F5344CB8AC3E}">
        <p14:creationId xmlns:p14="http://schemas.microsoft.com/office/powerpoint/2010/main" val="2601500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kern="1200">
          <a:ln>
            <a:noFill/>
          </a:ln>
          <a:solidFill>
            <a:schemeClr val="bg1"/>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1219200"/>
          </a:xfrm>
          <a:prstGeom prst="rect">
            <a:avLst/>
          </a:prstGeom>
          <a:solidFill>
            <a:srgbClr val="002A6C"/>
          </a:solidFill>
          <a:ln>
            <a:solidFill>
              <a:srgbClr val="002A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Text Placeholder 2"/>
          <p:cNvSpPr>
            <a:spLocks noGrp="1"/>
          </p:cNvSpPr>
          <p:nvPr>
            <p:ph type="body" idx="1"/>
          </p:nvPr>
        </p:nvSpPr>
        <p:spPr>
          <a:xfrm>
            <a:off x="228600" y="15240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4B4FB3C-2C9B-4D22-BD6D-AF36132D6512}" type="datetimeFigureOut">
              <a:rPr lang="en-US" smtClean="0">
                <a:solidFill>
                  <a:prstClr val="black">
                    <a:tint val="75000"/>
                  </a:prstClr>
                </a:solidFill>
              </a:rPr>
              <a:pPr/>
              <a:t>12/14/2021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3B48CF-7C8F-46A0-848A-C64E07C2F07C}" type="slidenum">
              <a:rPr lang="en-US" smtClean="0">
                <a:solidFill>
                  <a:prstClr val="black">
                    <a:tint val="75000"/>
                  </a:prstClr>
                </a:solidFill>
              </a:rPr>
              <a:pPr/>
              <a:t>‹#›</a:t>
            </a:fld>
            <a:endParaRPr lang="en-US" dirty="0">
              <a:solidFill>
                <a:prstClr val="black">
                  <a:tint val="75000"/>
                </a:prstClr>
              </a:solidFill>
            </a:endParaRPr>
          </a:p>
        </p:txBody>
      </p:sp>
      <p:sp>
        <p:nvSpPr>
          <p:cNvPr id="8" name="Title Placeholder 8"/>
          <p:cNvSpPr>
            <a:spLocks noGrp="1"/>
          </p:cNvSpPr>
          <p:nvPr>
            <p:ph type="title"/>
          </p:nvPr>
        </p:nvSpPr>
        <p:spPr>
          <a:xfrm>
            <a:off x="533400" y="457200"/>
            <a:ext cx="8610600" cy="762000"/>
          </a:xfrm>
          <a:prstGeom prst="rect">
            <a:avLst/>
          </a:prstGeom>
          <a:effectLst/>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pic>
        <p:nvPicPr>
          <p:cNvPr id="10" name="Picture 9"/>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63774" y="127891"/>
            <a:ext cx="1588827" cy="557909"/>
          </a:xfrm>
          <a:prstGeom prst="rect">
            <a:avLst/>
          </a:prstGeom>
        </p:spPr>
      </p:pic>
    </p:spTree>
    <p:extLst>
      <p:ext uri="{BB962C8B-B14F-4D97-AF65-F5344CB8AC3E}">
        <p14:creationId xmlns:p14="http://schemas.microsoft.com/office/powerpoint/2010/main" val="2210422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spcBef>
          <a:spcPct val="0"/>
        </a:spcBef>
        <a:buNone/>
        <a:defRPr sz="2700" kern="1200">
          <a:ln>
            <a:noFill/>
          </a:ln>
          <a:solidFill>
            <a:schemeClr val="bg1"/>
          </a:solidFill>
          <a:effectLst/>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414" y="0"/>
            <a:ext cx="8738586" cy="1219200"/>
          </a:xfrm>
        </p:spPr>
        <p:txBody>
          <a:bodyPr>
            <a:normAutofit fontScale="90000"/>
          </a:bodyPr>
          <a:lstStyle/>
          <a:p>
            <a:pPr algn="ctr"/>
            <a:r>
              <a:rPr lang="en-US" sz="2800" b="1" dirty="0">
                <a:effectLst/>
                <a:latin typeface="Calibri" panose="020F0502020204030204" pitchFamily="34" charset="0"/>
                <a:ea typeface="Calibri" panose="020F0502020204030204" pitchFamily="34" charset="0"/>
                <a:cs typeface="Arial" panose="020B0604020202020204" pitchFamily="34" charset="0"/>
              </a:rPr>
              <a:t>                       MALI: Community Based Surveillance (CBS) enabling continuous data collections at sites with </a:t>
            </a:r>
            <a:br>
              <a:rPr lang="en-US" sz="2800" b="1" dirty="0">
                <a:effectLst/>
                <a:latin typeface="Calibri" panose="020F0502020204030204" pitchFamily="34" charset="0"/>
                <a:ea typeface="Calibri" panose="020F0502020204030204" pitchFamily="34" charset="0"/>
                <a:cs typeface="Arial" panose="020B0604020202020204" pitchFamily="34" charset="0"/>
              </a:rPr>
            </a:br>
            <a:r>
              <a:rPr lang="en-US" sz="2800" b="1" dirty="0">
                <a:effectLst/>
                <a:latin typeface="Calibri" panose="020F0502020204030204" pitchFamily="34" charset="0"/>
                <a:ea typeface="Calibri" panose="020F0502020204030204" pitchFamily="34" charset="0"/>
                <a:cs typeface="Arial" panose="020B0604020202020204" pitchFamily="34" charset="0"/>
              </a:rPr>
              <a:t>high security risk </a:t>
            </a:r>
            <a:r>
              <a:rPr lang="en-US" sz="2800" dirty="0">
                <a:effectLst/>
                <a:latin typeface="Calibri" panose="020F0502020204030204" pitchFamily="34" charset="0"/>
                <a:ea typeface="Calibri" panose="020F050202020403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3" name="Title 3"/>
          <p:cNvSpPr txBox="1">
            <a:spLocks/>
          </p:cNvSpPr>
          <p:nvPr/>
        </p:nvSpPr>
        <p:spPr>
          <a:xfrm>
            <a:off x="0" y="685800"/>
            <a:ext cx="2057400" cy="533400"/>
          </a:xfrm>
          <a:prstGeom prst="rect">
            <a:avLst/>
          </a:prstGeom>
          <a:noFill/>
          <a:effectLst/>
        </p:spPr>
        <p:txBody>
          <a:bodyPr vert="horz" anchor="ctr">
            <a:normAutofit fontScale="85000" lnSpcReduction="20000"/>
            <a:scene3d>
              <a:camera prst="orthographicFront"/>
              <a:lightRig rig="soft" dir="t"/>
            </a:scene3d>
            <a:sp3d prstMaterial="softEdge">
              <a:bevelT w="25400" h="25400"/>
            </a:sp3d>
          </a:bodyPr>
          <a:lstStyle>
            <a:lvl1pPr algn="r" defTabSz="914400" rtl="0" eaLnBrk="1" latinLnBrk="0" hangingPunct="1">
              <a:spcBef>
                <a:spcPct val="0"/>
              </a:spcBef>
              <a:buNone/>
              <a:defRPr sz="3600" b="1" kern="1200" baseline="0">
                <a:ln>
                  <a:noFill/>
                </a:ln>
                <a:solidFill>
                  <a:srgbClr val="002A6C"/>
                </a:solidFill>
                <a:effectLst/>
                <a:latin typeface="Arial" panose="020B0604020202020204" pitchFamily="34" charset="0"/>
                <a:ea typeface="+mj-ea"/>
                <a:cs typeface="Arial" panose="020B0604020202020204" pitchFamily="34" charset="0"/>
              </a:defRPr>
            </a:lvl1pPr>
          </a:lstStyle>
          <a:p>
            <a:pPr algn="l"/>
            <a:r>
              <a:rPr lang="en-US" sz="1400" dirty="0">
                <a:solidFill>
                  <a:schemeClr val="bg1"/>
                </a:solidFill>
              </a:rPr>
              <a:t>Libasse Gadiaga</a:t>
            </a:r>
          </a:p>
          <a:p>
            <a:pPr algn="l"/>
            <a:r>
              <a:rPr lang="en-US" sz="1400" dirty="0">
                <a:solidFill>
                  <a:schemeClr val="bg1"/>
                </a:solidFill>
              </a:rPr>
              <a:t>PMI VectorLink Project </a:t>
            </a:r>
          </a:p>
          <a:p>
            <a:pPr algn="l"/>
            <a:r>
              <a:rPr lang="en-US" sz="1400" dirty="0">
                <a:solidFill>
                  <a:schemeClr val="bg1"/>
                </a:solidFill>
              </a:rPr>
              <a:t>Mali</a:t>
            </a:r>
          </a:p>
        </p:txBody>
      </p:sp>
    </p:spTree>
    <p:extLst>
      <p:ext uri="{BB962C8B-B14F-4D97-AF65-F5344CB8AC3E}">
        <p14:creationId xmlns:p14="http://schemas.microsoft.com/office/powerpoint/2010/main" val="78394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339865" cy="857250"/>
          </a:xfrm>
        </p:spPr>
        <p:txBody>
          <a:bodyPr>
            <a:noAutofit/>
          </a:bodyPr>
          <a:lstStyle/>
          <a:p>
            <a:r>
              <a:rPr lang="en-US" sz="2400" b="1" dirty="0"/>
              <a:t>Lessons Learned from 2020 pilot study</a:t>
            </a:r>
          </a:p>
        </p:txBody>
      </p:sp>
      <p:sp>
        <p:nvSpPr>
          <p:cNvPr id="4" name="Text Placeholder 2">
            <a:extLst>
              <a:ext uri="{FF2B5EF4-FFF2-40B4-BE49-F238E27FC236}">
                <a16:creationId xmlns:a16="http://schemas.microsoft.com/office/drawing/2014/main" id="{06D91D15-890F-4098-A8E1-7357D239FB57}"/>
              </a:ext>
            </a:extLst>
          </p:cNvPr>
          <p:cNvSpPr txBox="1">
            <a:spLocks/>
          </p:cNvSpPr>
          <p:nvPr/>
        </p:nvSpPr>
        <p:spPr>
          <a:xfrm>
            <a:off x="304801" y="1280319"/>
            <a:ext cx="2057400" cy="639762"/>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b="1" dirty="0">
                <a:latin typeface="Gill Sans MT" panose="020B0502020104020203" pitchFamily="34" charset="0"/>
              </a:rPr>
              <a:t>Success</a:t>
            </a:r>
          </a:p>
        </p:txBody>
      </p:sp>
      <p:sp>
        <p:nvSpPr>
          <p:cNvPr id="6" name="Content Placeholder 3">
            <a:extLst>
              <a:ext uri="{FF2B5EF4-FFF2-40B4-BE49-F238E27FC236}">
                <a16:creationId xmlns:a16="http://schemas.microsoft.com/office/drawing/2014/main" id="{225E55B1-10F4-480F-9C6B-BAA65BF01E39}"/>
              </a:ext>
            </a:extLst>
          </p:cNvPr>
          <p:cNvSpPr txBox="1">
            <a:spLocks/>
          </p:cNvSpPr>
          <p:nvPr/>
        </p:nvSpPr>
        <p:spPr>
          <a:xfrm>
            <a:off x="21168" y="1676400"/>
            <a:ext cx="4093633" cy="4672012"/>
          </a:xfrm>
          <a:prstGeom prst="rect">
            <a:avLst/>
          </a:prstGeom>
        </p:spPr>
        <p:txBody>
          <a:bodyPr>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700" dirty="0">
                <a:latin typeface="Gill Sans MT" panose="020B0502020104020203" pitchFamily="34" charset="0"/>
              </a:rPr>
              <a:t>Field activities performed correctly by community collectors</a:t>
            </a:r>
          </a:p>
          <a:p>
            <a:r>
              <a:rPr lang="en-US" sz="1700" dirty="0">
                <a:latin typeface="Gill Sans MT" panose="020B0502020104020203" pitchFamily="34" charset="0"/>
              </a:rPr>
              <a:t>Community engagement</a:t>
            </a:r>
          </a:p>
          <a:p>
            <a:r>
              <a:rPr lang="en-US" sz="1700" dirty="0">
                <a:latin typeface="Gill Sans MT" panose="020B0502020104020203" pitchFamily="34" charset="0"/>
              </a:rPr>
              <a:t>The broken materials (solar charger, light of trap, etc..) could be repaired by local electrician technicians</a:t>
            </a:r>
          </a:p>
          <a:p>
            <a:r>
              <a:rPr lang="en-US" sz="1700" dirty="0">
                <a:latin typeface="Gill Sans MT" panose="020B0502020104020203" pitchFamily="34" charset="0"/>
              </a:rPr>
              <a:t>A control site was found in and for each IRS site</a:t>
            </a:r>
          </a:p>
          <a:p>
            <a:r>
              <a:rPr lang="en-US" sz="1700" dirty="0">
                <a:latin typeface="Gill Sans MT" panose="020B0502020104020203" pitchFamily="34" charset="0"/>
              </a:rPr>
              <a:t>Data collection completed even in </a:t>
            </a:r>
            <a:r>
              <a:rPr lang="en-US" sz="1700" dirty="0" err="1">
                <a:latin typeface="Gill Sans MT" panose="020B0502020104020203" pitchFamily="34" charset="0"/>
              </a:rPr>
              <a:t>insecured</a:t>
            </a:r>
            <a:r>
              <a:rPr lang="en-US" sz="1700" dirty="0">
                <a:latin typeface="Gill Sans MT" panose="020B0502020104020203" pitchFamily="34" charset="0"/>
              </a:rPr>
              <a:t> area for CDC-LT</a:t>
            </a:r>
          </a:p>
          <a:p>
            <a:r>
              <a:rPr lang="en-US" sz="1700" dirty="0">
                <a:latin typeface="Gill Sans MT" panose="020B0502020104020203" pitchFamily="34" charset="0"/>
              </a:rPr>
              <a:t>CBS with CDC-LT could be an alternative in area where insecurity causes a lack of close supervision.</a:t>
            </a:r>
          </a:p>
          <a:p>
            <a:endParaRPr lang="en-US" sz="1700" dirty="0">
              <a:latin typeface="Gill Sans MT" panose="020B0502020104020203" pitchFamily="34" charset="0"/>
            </a:endParaRPr>
          </a:p>
        </p:txBody>
      </p:sp>
      <p:sp>
        <p:nvSpPr>
          <p:cNvPr id="7" name="Text Placeholder 4">
            <a:extLst>
              <a:ext uri="{FF2B5EF4-FFF2-40B4-BE49-F238E27FC236}">
                <a16:creationId xmlns:a16="http://schemas.microsoft.com/office/drawing/2014/main" id="{33E5AB8C-479B-4585-9B0E-36F7CEEAAB49}"/>
              </a:ext>
            </a:extLst>
          </p:cNvPr>
          <p:cNvSpPr txBox="1">
            <a:spLocks/>
          </p:cNvSpPr>
          <p:nvPr/>
        </p:nvSpPr>
        <p:spPr>
          <a:xfrm>
            <a:off x="4309535" y="1280319"/>
            <a:ext cx="2341033" cy="63976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b="1" dirty="0">
                <a:latin typeface="Gill Sans MT" panose="020B0502020104020203" pitchFamily="34" charset="0"/>
              </a:rPr>
              <a:t>Challenge</a:t>
            </a:r>
          </a:p>
        </p:txBody>
      </p:sp>
      <p:sp>
        <p:nvSpPr>
          <p:cNvPr id="8" name="Content Placeholder 5">
            <a:extLst>
              <a:ext uri="{FF2B5EF4-FFF2-40B4-BE49-F238E27FC236}">
                <a16:creationId xmlns:a16="http://schemas.microsoft.com/office/drawing/2014/main" id="{0902BE8C-6B45-4E3F-A081-CE603F30AA23}"/>
              </a:ext>
            </a:extLst>
          </p:cNvPr>
          <p:cNvSpPr txBox="1">
            <a:spLocks/>
          </p:cNvSpPr>
          <p:nvPr/>
        </p:nvSpPr>
        <p:spPr>
          <a:xfrm>
            <a:off x="4114801" y="1687189"/>
            <a:ext cx="4953000" cy="5057304"/>
          </a:xfrm>
          <a:prstGeom prst="rect">
            <a:avLst/>
          </a:prstGeom>
        </p:spPr>
        <p:txBody>
          <a:bodyPr>
            <a:normAutofit fontScale="92500"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700" dirty="0">
                <a:latin typeface="Gill Sans MT" panose="020B0502020104020203" pitchFamily="34" charset="0"/>
              </a:rPr>
              <a:t>Collectors requested to work on other activities by some CTDs, which negatively impacted the CBS</a:t>
            </a:r>
          </a:p>
          <a:p>
            <a:r>
              <a:rPr lang="en-US" sz="1700" dirty="0">
                <a:latin typeface="Gill Sans MT" panose="020B0502020104020203" pitchFamily="34" charset="0"/>
              </a:rPr>
              <a:t>Frequent breakdown of some traps, batteries and charger in some sites</a:t>
            </a:r>
          </a:p>
          <a:p>
            <a:r>
              <a:rPr lang="en-US" sz="1700" dirty="0">
                <a:latin typeface="Gill Sans MT" panose="020B0502020104020203" pitchFamily="34" charset="0"/>
              </a:rPr>
              <a:t>Loss of battery power before the end of the night due to using solar charge station for other needs (charging smartphones, fan, radio etc.)</a:t>
            </a:r>
          </a:p>
          <a:p>
            <a:r>
              <a:rPr lang="en-US" sz="1700" dirty="0">
                <a:latin typeface="Gill Sans MT" panose="020B0502020104020203" pitchFamily="34" charset="0"/>
              </a:rPr>
              <a:t>Huge collection of mosquitoes during the peak of density where it takes more time for identification and storage</a:t>
            </a:r>
          </a:p>
          <a:p>
            <a:r>
              <a:rPr lang="en-US" sz="1700" dirty="0">
                <a:latin typeface="Gill Sans MT" panose="020B0502020104020203" pitchFamily="34" charset="0"/>
              </a:rPr>
              <a:t>Still early to have collectors appropriately complete morphological identification of the mosquitoes, upon the training received</a:t>
            </a:r>
          </a:p>
          <a:p>
            <a:r>
              <a:rPr lang="en-US" sz="1700" dirty="0">
                <a:latin typeface="Gill Sans MT" panose="020B0502020104020203" pitchFamily="34" charset="0"/>
              </a:rPr>
              <a:t>Use of local office equipment such as fridges for mosquito storage with space issues</a:t>
            </a:r>
          </a:p>
          <a:p>
            <a:r>
              <a:rPr lang="en-US" sz="1700" dirty="0">
                <a:latin typeface="Gill Sans MT" panose="020B0502020104020203" pitchFamily="34" charset="0"/>
              </a:rPr>
              <a:t>Difficulty to perform larval collection and rearing</a:t>
            </a:r>
          </a:p>
          <a:p>
            <a:r>
              <a:rPr lang="en-US" sz="1700" dirty="0">
                <a:latin typeface="Gill Sans MT" panose="020B0502020104020203" pitchFamily="34" charset="0"/>
              </a:rPr>
              <a:t>Appropriate allowance enabling to maintain collectors in post for the sustainability of the CBS activities to avoid changing of staff every year</a:t>
            </a:r>
          </a:p>
          <a:p>
            <a:endParaRPr lang="en-US" sz="1800" dirty="0">
              <a:latin typeface="Gill Sans MT" panose="020B0502020104020203" pitchFamily="34" charset="0"/>
            </a:endParaRPr>
          </a:p>
          <a:p>
            <a:endParaRPr lang="en-US" sz="1800" dirty="0">
              <a:latin typeface="Gill Sans MT" panose="020B0502020104020203" pitchFamily="34" charset="0"/>
            </a:endParaRPr>
          </a:p>
          <a:p>
            <a:endParaRPr lang="en-US" sz="1800" dirty="0">
              <a:latin typeface="Gill Sans MT" panose="020B0502020104020203" pitchFamily="34" charset="0"/>
            </a:endParaRPr>
          </a:p>
          <a:p>
            <a:endParaRPr lang="en-US" sz="1800" dirty="0">
              <a:latin typeface="Gill Sans MT" panose="020B0502020104020203" pitchFamily="34" charset="0"/>
            </a:endParaRPr>
          </a:p>
          <a:p>
            <a:endParaRPr lang="en-US" sz="1800" dirty="0">
              <a:latin typeface="Gill Sans MT" panose="020B0502020104020203" pitchFamily="34" charset="0"/>
            </a:endParaRPr>
          </a:p>
          <a:p>
            <a:endParaRPr lang="en-US" sz="1800" dirty="0">
              <a:latin typeface="Gill Sans MT" panose="020B0502020104020203" pitchFamily="34" charset="0"/>
            </a:endParaRPr>
          </a:p>
          <a:p>
            <a:endParaRPr lang="en-US" sz="1800" dirty="0">
              <a:latin typeface="Gill Sans MT" panose="020B0502020104020203" pitchFamily="34" charset="0"/>
            </a:endParaRPr>
          </a:p>
          <a:p>
            <a:endParaRPr lang="en-US" sz="1800" dirty="0">
              <a:latin typeface="Gill Sans MT" panose="020B0502020104020203" pitchFamily="34" charset="0"/>
            </a:endParaRPr>
          </a:p>
        </p:txBody>
      </p:sp>
    </p:spTree>
    <p:extLst>
      <p:ext uri="{BB962C8B-B14F-4D97-AF65-F5344CB8AC3E}">
        <p14:creationId xmlns:p14="http://schemas.microsoft.com/office/powerpoint/2010/main" val="1992542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7253177" cy="857250"/>
          </a:xfrm>
        </p:spPr>
        <p:txBody>
          <a:bodyPr>
            <a:noAutofit/>
          </a:bodyPr>
          <a:lstStyle/>
          <a:p>
            <a:r>
              <a:rPr lang="en-US" sz="2400" b="1" dirty="0"/>
              <a:t>Recommendations</a:t>
            </a:r>
          </a:p>
        </p:txBody>
      </p:sp>
      <p:sp>
        <p:nvSpPr>
          <p:cNvPr id="4" name="Text Placeholder 2">
            <a:extLst>
              <a:ext uri="{FF2B5EF4-FFF2-40B4-BE49-F238E27FC236}">
                <a16:creationId xmlns:a16="http://schemas.microsoft.com/office/drawing/2014/main" id="{4AEE7C88-A3CE-4B0C-AFD6-F3B0DF78E71F}"/>
              </a:ext>
            </a:extLst>
          </p:cNvPr>
          <p:cNvSpPr txBox="1">
            <a:spLocks/>
          </p:cNvSpPr>
          <p:nvPr/>
        </p:nvSpPr>
        <p:spPr>
          <a:xfrm>
            <a:off x="457200" y="1600200"/>
            <a:ext cx="2779642" cy="639762"/>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b="1" dirty="0">
                <a:latin typeface="Gill Sans MT" panose="020B0502020104020203" pitchFamily="34" charset="0"/>
              </a:rPr>
              <a:t>PMI/VectorLink</a:t>
            </a:r>
          </a:p>
        </p:txBody>
      </p:sp>
      <p:sp>
        <p:nvSpPr>
          <p:cNvPr id="6" name="Content Placeholder 3">
            <a:extLst>
              <a:ext uri="{FF2B5EF4-FFF2-40B4-BE49-F238E27FC236}">
                <a16:creationId xmlns:a16="http://schemas.microsoft.com/office/drawing/2014/main" id="{D5006D8A-7948-4CDC-8E0A-83D56BA6E0BC}"/>
              </a:ext>
            </a:extLst>
          </p:cNvPr>
          <p:cNvSpPr txBox="1">
            <a:spLocks/>
          </p:cNvSpPr>
          <p:nvPr/>
        </p:nvSpPr>
        <p:spPr>
          <a:xfrm>
            <a:off x="199008" y="2057400"/>
            <a:ext cx="4343400" cy="4389438"/>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err="1">
                <a:latin typeface="Gill Sans MT" panose="020B0502020104020203" pitchFamily="34" charset="0"/>
              </a:rPr>
              <a:t>VectorLink</a:t>
            </a:r>
            <a:r>
              <a:rPr lang="en-US" sz="1800" dirty="0">
                <a:latin typeface="Gill Sans MT" panose="020B0502020104020203" pitchFamily="34" charset="0"/>
              </a:rPr>
              <a:t> has already completed a curriculum for CBS, so need to retrain community collectors and supervisors for approach harmonization</a:t>
            </a:r>
          </a:p>
          <a:p>
            <a:r>
              <a:rPr lang="en-US" sz="1800" dirty="0">
                <a:latin typeface="Gill Sans MT" panose="020B0502020104020203" pitchFamily="34" charset="0"/>
              </a:rPr>
              <a:t>Scaling up capacity for appropriately identifying malaria vectors, codifying and individual preservation </a:t>
            </a:r>
          </a:p>
          <a:p>
            <a:r>
              <a:rPr lang="en-US" sz="1800" dirty="0">
                <a:latin typeface="Gill Sans MT" panose="020B0502020104020203" pitchFamily="34" charset="0"/>
              </a:rPr>
              <a:t>Scaling up capacity to perform larval collection and rearing</a:t>
            </a:r>
          </a:p>
          <a:p>
            <a:r>
              <a:rPr lang="en-US" sz="1800" dirty="0">
                <a:latin typeface="Gill Sans MT" panose="020B0502020104020203" pitchFamily="34" charset="0"/>
              </a:rPr>
              <a:t>Provide all the needed equipment for collection, identification and storage for CBS</a:t>
            </a:r>
          </a:p>
          <a:p>
            <a:r>
              <a:rPr lang="en-US" sz="1800" dirty="0">
                <a:latin typeface="Gill Sans MT" panose="020B0502020104020203" pitchFamily="34" charset="0"/>
              </a:rPr>
              <a:t>Promote CBS for all vector borne diseases</a:t>
            </a:r>
          </a:p>
          <a:p>
            <a:endParaRPr lang="en-US" sz="1800" dirty="0">
              <a:latin typeface="Gill Sans MT" panose="020B0502020104020203" pitchFamily="34" charset="0"/>
            </a:endParaRPr>
          </a:p>
        </p:txBody>
      </p:sp>
      <p:sp>
        <p:nvSpPr>
          <p:cNvPr id="7" name="Text Placeholder 4">
            <a:extLst>
              <a:ext uri="{FF2B5EF4-FFF2-40B4-BE49-F238E27FC236}">
                <a16:creationId xmlns:a16="http://schemas.microsoft.com/office/drawing/2014/main" id="{7F2BA1C9-A8E2-4EE8-8A71-7C51BCD2A16C}"/>
              </a:ext>
            </a:extLst>
          </p:cNvPr>
          <p:cNvSpPr txBox="1">
            <a:spLocks/>
          </p:cNvSpPr>
          <p:nvPr/>
        </p:nvSpPr>
        <p:spPr>
          <a:xfrm>
            <a:off x="5895323" y="1600200"/>
            <a:ext cx="2364223" cy="63976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b="1" dirty="0">
                <a:latin typeface="Gill Sans MT" panose="020B0502020104020203" pitchFamily="34" charset="0"/>
              </a:rPr>
              <a:t>NMCP Mali</a:t>
            </a:r>
          </a:p>
        </p:txBody>
      </p:sp>
      <p:sp>
        <p:nvSpPr>
          <p:cNvPr id="8" name="Content Placeholder 5">
            <a:extLst>
              <a:ext uri="{FF2B5EF4-FFF2-40B4-BE49-F238E27FC236}">
                <a16:creationId xmlns:a16="http://schemas.microsoft.com/office/drawing/2014/main" id="{574296DC-115D-45B6-B0C3-A40A0FDC28FB}"/>
              </a:ext>
            </a:extLst>
          </p:cNvPr>
          <p:cNvSpPr txBox="1">
            <a:spLocks/>
          </p:cNvSpPr>
          <p:nvPr/>
        </p:nvSpPr>
        <p:spPr>
          <a:xfrm>
            <a:off x="4601594" y="2057400"/>
            <a:ext cx="4327983" cy="4495800"/>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latin typeface="Gill Sans MT" panose="020B0502020104020203" pitchFamily="34" charset="0"/>
              </a:rPr>
              <a:t>Take responsibilities for the sustainability of CBS activities</a:t>
            </a:r>
          </a:p>
          <a:p>
            <a:r>
              <a:rPr lang="en-US" sz="1800" dirty="0">
                <a:latin typeface="Gill Sans MT" panose="020B0502020104020203" pitchFamily="34" charset="0"/>
              </a:rPr>
              <a:t>Allocate allowance enabling to maintain collectors in post for the sustainability of the CBS activities to avoid changing of staff every year</a:t>
            </a:r>
          </a:p>
          <a:p>
            <a:r>
              <a:rPr lang="en-US" sz="1800" dirty="0">
                <a:latin typeface="Gill Sans MT" panose="020B0502020104020203" pitchFamily="34" charset="0"/>
              </a:rPr>
              <a:t>Recruit a regional entomologist who could follow and provide continuous capacity building for the community collectors through close and periodical supervision and hands-on training </a:t>
            </a:r>
          </a:p>
          <a:p>
            <a:r>
              <a:rPr lang="en-US" sz="1800" dirty="0">
                <a:latin typeface="Gill Sans MT" panose="020B0502020104020203" pitchFamily="34" charset="0"/>
              </a:rPr>
              <a:t>This person will also be very useful for the quality of the data collected by CBS and for testing the ability of the collectors to follow the protocols.</a:t>
            </a:r>
          </a:p>
          <a:p>
            <a:endParaRPr lang="en-US" sz="1800" dirty="0">
              <a:latin typeface="Gill Sans MT" panose="020B0502020104020203" pitchFamily="34" charset="0"/>
            </a:endParaRPr>
          </a:p>
        </p:txBody>
      </p:sp>
    </p:spTree>
    <p:extLst>
      <p:ext uri="{BB962C8B-B14F-4D97-AF65-F5344CB8AC3E}">
        <p14:creationId xmlns:p14="http://schemas.microsoft.com/office/powerpoint/2010/main" val="1457622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509" y="514350"/>
            <a:ext cx="7450491" cy="857250"/>
          </a:xfrm>
        </p:spPr>
        <p:txBody>
          <a:bodyPr>
            <a:noAutofit/>
          </a:bodyPr>
          <a:lstStyle/>
          <a:p>
            <a:r>
              <a:rPr lang="en-US" sz="2400" b="1" dirty="0"/>
              <a:t>Community-Based Surveillance extension in 2021</a:t>
            </a:r>
            <a:br>
              <a:rPr lang="en-US" sz="2800" b="1" dirty="0"/>
            </a:br>
            <a:endParaRPr lang="en-US" sz="2800" b="1" dirty="0"/>
          </a:p>
        </p:txBody>
      </p:sp>
      <p:sp>
        <p:nvSpPr>
          <p:cNvPr id="4" name="Text Placeholder 2">
            <a:extLst>
              <a:ext uri="{FF2B5EF4-FFF2-40B4-BE49-F238E27FC236}">
                <a16:creationId xmlns:a16="http://schemas.microsoft.com/office/drawing/2014/main" id="{F1EBAB49-1077-473C-A075-EC4C68D7C960}"/>
              </a:ext>
            </a:extLst>
          </p:cNvPr>
          <p:cNvSpPr txBox="1">
            <a:spLocks/>
          </p:cNvSpPr>
          <p:nvPr/>
        </p:nvSpPr>
        <p:spPr>
          <a:xfrm>
            <a:off x="240172" y="1295400"/>
            <a:ext cx="7244443"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rgbClr val="FF0000"/>
                </a:solidFill>
                <a:latin typeface="Gill Sans MT" panose="020B0502020104020203" pitchFamily="34" charset="0"/>
              </a:rPr>
              <a:t>Increase collection sites</a:t>
            </a:r>
          </a:p>
        </p:txBody>
      </p:sp>
      <p:sp>
        <p:nvSpPr>
          <p:cNvPr id="6" name="Content Placeholder 3">
            <a:extLst>
              <a:ext uri="{FF2B5EF4-FFF2-40B4-BE49-F238E27FC236}">
                <a16:creationId xmlns:a16="http://schemas.microsoft.com/office/drawing/2014/main" id="{CAA94970-2B6A-4E9C-BE08-7F64F437E445}"/>
              </a:ext>
            </a:extLst>
          </p:cNvPr>
          <p:cNvSpPr>
            <a:spLocks noGrp="1"/>
          </p:cNvSpPr>
          <p:nvPr>
            <p:ph idx="1"/>
          </p:nvPr>
        </p:nvSpPr>
        <p:spPr>
          <a:xfrm>
            <a:off x="153880" y="1701730"/>
            <a:ext cx="8681962" cy="1258957"/>
          </a:xfrm>
        </p:spPr>
        <p:txBody>
          <a:bodyPr>
            <a:normAutofit/>
          </a:bodyPr>
          <a:lstStyle/>
          <a:p>
            <a:pPr lvl="0"/>
            <a:r>
              <a:rPr lang="en-US" sz="1800" dirty="0">
                <a:latin typeface="Gill Sans MT" panose="020B0502020104020203" pitchFamily="34" charset="0"/>
              </a:rPr>
              <a:t>Due to the success of the pilot study,  </a:t>
            </a:r>
            <a:r>
              <a:rPr lang="en-US" sz="1800" dirty="0" err="1">
                <a:latin typeface="Gill Sans MT" panose="020B0502020104020203" pitchFamily="34" charset="0"/>
              </a:rPr>
              <a:t>VectorLink</a:t>
            </a:r>
            <a:r>
              <a:rPr lang="en-US" sz="1800" dirty="0">
                <a:latin typeface="Gill Sans MT" panose="020B0502020104020203" pitchFamily="34" charset="0"/>
              </a:rPr>
              <a:t> Mali extended CBS to six sites in 2021</a:t>
            </a:r>
          </a:p>
          <a:p>
            <a:pPr lvl="0"/>
            <a:r>
              <a:rPr lang="en-US" sz="1800" dirty="0">
                <a:latin typeface="Gill Sans MT" panose="020B0502020104020203" pitchFamily="34" charset="0"/>
              </a:rPr>
              <a:t>Two in each IRS district</a:t>
            </a:r>
          </a:p>
          <a:p>
            <a:pPr lvl="0"/>
            <a:r>
              <a:rPr lang="en-US" sz="1800" dirty="0">
                <a:latin typeface="Gill Sans MT" panose="020B0502020104020203" pitchFamily="34" charset="0"/>
              </a:rPr>
              <a:t>One in a sprayed area and another one in an unsprayed area for a control</a:t>
            </a:r>
          </a:p>
        </p:txBody>
      </p:sp>
      <p:sp>
        <p:nvSpPr>
          <p:cNvPr id="7" name="Text Placeholder 2">
            <a:extLst>
              <a:ext uri="{FF2B5EF4-FFF2-40B4-BE49-F238E27FC236}">
                <a16:creationId xmlns:a16="http://schemas.microsoft.com/office/drawing/2014/main" id="{E5B3E590-6877-43EE-A393-F007EF5FE85D}"/>
              </a:ext>
            </a:extLst>
          </p:cNvPr>
          <p:cNvSpPr txBox="1">
            <a:spLocks/>
          </p:cNvSpPr>
          <p:nvPr/>
        </p:nvSpPr>
        <p:spPr>
          <a:xfrm>
            <a:off x="240171" y="2865438"/>
            <a:ext cx="7244443"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rgbClr val="FF0000"/>
                </a:solidFill>
                <a:latin typeface="Gill Sans MT" panose="020B0502020104020203" pitchFamily="34" charset="0"/>
              </a:rPr>
              <a:t>Increase collection time and houses</a:t>
            </a:r>
          </a:p>
        </p:txBody>
      </p:sp>
      <p:sp>
        <p:nvSpPr>
          <p:cNvPr id="8" name="Content Placeholder 3">
            <a:extLst>
              <a:ext uri="{FF2B5EF4-FFF2-40B4-BE49-F238E27FC236}">
                <a16:creationId xmlns:a16="http://schemas.microsoft.com/office/drawing/2014/main" id="{55945F40-E832-4C76-A317-BBBD47E01D25}"/>
              </a:ext>
            </a:extLst>
          </p:cNvPr>
          <p:cNvSpPr txBox="1">
            <a:spLocks/>
          </p:cNvSpPr>
          <p:nvPr/>
        </p:nvSpPr>
        <p:spPr>
          <a:xfrm>
            <a:off x="152400" y="3367017"/>
            <a:ext cx="8681962" cy="10147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latin typeface="Gill Sans MT" panose="020B0502020104020203" pitchFamily="34" charset="0"/>
              </a:rPr>
              <a:t>CDC-LT: 3 traps per night (indoors) for 2 nights per week (24 houses total per month). The same 24 houses were monitored each month for each site. </a:t>
            </a:r>
          </a:p>
          <a:p>
            <a:r>
              <a:rPr lang="en-US" sz="1800" dirty="0">
                <a:latin typeface="Gill Sans MT" panose="020B0502020104020203" pitchFamily="34" charset="0"/>
              </a:rPr>
              <a:t>PSC: 3 rooms per night per week (12 rooms total per month)</a:t>
            </a:r>
          </a:p>
          <a:p>
            <a:endParaRPr lang="en-US" sz="1800" dirty="0">
              <a:latin typeface="Gill Sans MT" panose="020B0502020104020203" pitchFamily="34" charset="0"/>
            </a:endParaRPr>
          </a:p>
        </p:txBody>
      </p:sp>
      <p:sp>
        <p:nvSpPr>
          <p:cNvPr id="9" name="TextBox 8">
            <a:extLst>
              <a:ext uri="{FF2B5EF4-FFF2-40B4-BE49-F238E27FC236}">
                <a16:creationId xmlns:a16="http://schemas.microsoft.com/office/drawing/2014/main" id="{222B6A4A-98E7-4038-907C-E1E1AAB0FCF5}"/>
              </a:ext>
            </a:extLst>
          </p:cNvPr>
          <p:cNvSpPr txBox="1"/>
          <p:nvPr/>
        </p:nvSpPr>
        <p:spPr>
          <a:xfrm>
            <a:off x="152400" y="4463772"/>
            <a:ext cx="8932416" cy="1384995"/>
          </a:xfrm>
          <a:prstGeom prst="rect">
            <a:avLst/>
          </a:prstGeom>
          <a:noFill/>
        </p:spPr>
        <p:txBody>
          <a:bodyPr wrap="square">
            <a:spAutoFit/>
          </a:bodyPr>
          <a:lstStyle/>
          <a:p>
            <a:pPr>
              <a:spcAft>
                <a:spcPts val="1200"/>
              </a:spcAft>
            </a:pPr>
            <a:r>
              <a:rPr lang="en-US" sz="2000" b="1" dirty="0">
                <a:solidFill>
                  <a:srgbClr val="FF0000"/>
                </a:solidFill>
                <a:latin typeface="Gill Sans MT" panose="020B0502020104020203" pitchFamily="34" charset="0"/>
                <a:cs typeface="Arial" panose="020B0604020202020204" pitchFamily="34" charset="0"/>
              </a:rPr>
              <a:t> Improve their capacity to perform larval collection</a:t>
            </a:r>
          </a:p>
          <a:p>
            <a:pPr marL="285750" indent="-285750">
              <a:spcAft>
                <a:spcPts val="1200"/>
              </a:spcAft>
              <a:buFont typeface="Arial" panose="020B0604020202020204" pitchFamily="34" charset="0"/>
              <a:buChar char="•"/>
            </a:pPr>
            <a:r>
              <a:rPr lang="en-US" dirty="0">
                <a:latin typeface="Gill Sans MT" panose="020B0502020104020203" pitchFamily="34" charset="0"/>
              </a:rPr>
              <a:t>The community-based staff will be closely assisted by </a:t>
            </a:r>
            <a:r>
              <a:rPr lang="en-US" dirty="0" err="1">
                <a:latin typeface="Gill Sans MT" panose="020B0502020104020203" pitchFamily="34" charset="0"/>
              </a:rPr>
              <a:t>VectorLink</a:t>
            </a:r>
            <a:r>
              <a:rPr lang="en-US" dirty="0">
                <a:latin typeface="Gill Sans MT" panose="020B0502020104020203" pitchFamily="34" charset="0"/>
              </a:rPr>
              <a:t> Mali Entomology staff for their capacity to perform larval collections and rear the larvae to adults for insecticide susceptibility tests</a:t>
            </a:r>
          </a:p>
        </p:txBody>
      </p:sp>
    </p:spTree>
    <p:extLst>
      <p:ext uri="{BB962C8B-B14F-4D97-AF65-F5344CB8AC3E}">
        <p14:creationId xmlns:p14="http://schemas.microsoft.com/office/powerpoint/2010/main" val="2046201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76200"/>
            <a:ext cx="4191000" cy="1042476"/>
          </a:xfrm>
          <a:prstGeom prst="rect">
            <a:avLst/>
          </a:prstGeom>
        </p:spPr>
      </p:pic>
      <p:pic>
        <p:nvPicPr>
          <p:cNvPr id="9" name="Picture 8">
            <a:extLst>
              <a:ext uri="{FF2B5EF4-FFF2-40B4-BE49-F238E27FC236}">
                <a16:creationId xmlns:a16="http://schemas.microsoft.com/office/drawing/2014/main" id="{E0975E7B-CC8D-41F1-9A5E-1A27738C51C2}"/>
              </a:ext>
            </a:extLst>
          </p:cNvPr>
          <p:cNvPicPr>
            <a:picLocks noChangeAspect="1"/>
          </p:cNvPicPr>
          <p:nvPr/>
        </p:nvPicPr>
        <p:blipFill rotWithShape="1">
          <a:blip r:embed="rId3"/>
          <a:srcRect l="2500" t="8960" b="4132"/>
          <a:stretch/>
        </p:blipFill>
        <p:spPr>
          <a:xfrm>
            <a:off x="5715000" y="76200"/>
            <a:ext cx="3388045" cy="1042476"/>
          </a:xfrm>
          <a:prstGeom prst="rect">
            <a:avLst/>
          </a:prstGeom>
        </p:spPr>
      </p:pic>
      <p:pic>
        <p:nvPicPr>
          <p:cNvPr id="5" name="Picture 4" descr="A group of people sitting at tables&#10;&#10;Description automatically generated with low confidence">
            <a:extLst>
              <a:ext uri="{FF2B5EF4-FFF2-40B4-BE49-F238E27FC236}">
                <a16:creationId xmlns:a16="http://schemas.microsoft.com/office/drawing/2014/main" id="{397B4077-27E8-4214-B32F-3CEAF5E14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sp>
        <p:nvSpPr>
          <p:cNvPr id="4" name="Title 3"/>
          <p:cNvSpPr>
            <a:spLocks noGrp="1"/>
          </p:cNvSpPr>
          <p:nvPr>
            <p:ph type="title"/>
          </p:nvPr>
        </p:nvSpPr>
        <p:spPr>
          <a:xfrm>
            <a:off x="0" y="6030433"/>
            <a:ext cx="2588580" cy="838200"/>
          </a:xfrm>
        </p:spPr>
        <p:txBody>
          <a:bodyPr>
            <a:normAutofit/>
          </a:bodyPr>
          <a:lstStyle/>
          <a:p>
            <a:r>
              <a:rPr lang="en-US" sz="2800" b="1" dirty="0">
                <a:solidFill>
                  <a:srgbClr val="FFFF00"/>
                </a:solidFill>
              </a:rPr>
              <a:t>Thank You!</a:t>
            </a:r>
          </a:p>
        </p:txBody>
      </p:sp>
    </p:spTree>
    <p:extLst>
      <p:ext uri="{BB962C8B-B14F-4D97-AF65-F5344CB8AC3E}">
        <p14:creationId xmlns:p14="http://schemas.microsoft.com/office/powerpoint/2010/main" val="1118259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339865" cy="857250"/>
          </a:xfrm>
        </p:spPr>
        <p:txBody>
          <a:bodyPr>
            <a:noAutofit/>
          </a:bodyPr>
          <a:lstStyle/>
          <a:p>
            <a:r>
              <a:rPr lang="en-US" sz="2800" b="1" dirty="0"/>
              <a:t>Outline</a:t>
            </a:r>
          </a:p>
        </p:txBody>
      </p:sp>
      <p:sp>
        <p:nvSpPr>
          <p:cNvPr id="4" name="Content Placeholder 3">
            <a:extLst>
              <a:ext uri="{FF2B5EF4-FFF2-40B4-BE49-F238E27FC236}">
                <a16:creationId xmlns:a16="http://schemas.microsoft.com/office/drawing/2014/main" id="{5030D7B9-4798-48EF-8A98-803B951458F6}"/>
              </a:ext>
            </a:extLst>
          </p:cNvPr>
          <p:cNvSpPr>
            <a:spLocks noGrp="1"/>
          </p:cNvSpPr>
          <p:nvPr>
            <p:ph idx="1"/>
          </p:nvPr>
        </p:nvSpPr>
        <p:spPr>
          <a:xfrm>
            <a:off x="304800" y="1514061"/>
            <a:ext cx="8458200" cy="5085522"/>
          </a:xfrm>
        </p:spPr>
        <p:txBody>
          <a:bodyPr>
            <a:normAutofit/>
          </a:bodyPr>
          <a:lstStyle/>
          <a:p>
            <a:pPr lvl="0"/>
            <a:r>
              <a:rPr lang="en-US" sz="2400" b="1" dirty="0">
                <a:latin typeface="Gill Sans MT" panose="020B0502020104020203" pitchFamily="34" charset="0"/>
              </a:rPr>
              <a:t>Background </a:t>
            </a:r>
          </a:p>
          <a:p>
            <a:pPr marL="0" lvl="0" indent="0">
              <a:buNone/>
            </a:pPr>
            <a:endParaRPr lang="en-US" sz="2400" b="1" dirty="0">
              <a:latin typeface="Gill Sans MT" panose="020B0502020104020203" pitchFamily="34" charset="0"/>
            </a:endParaRPr>
          </a:p>
          <a:p>
            <a:pPr lvl="0"/>
            <a:r>
              <a:rPr lang="en-US" sz="2400" b="1" dirty="0">
                <a:latin typeface="Gill Sans MT" panose="020B0502020104020203" pitchFamily="34" charset="0"/>
              </a:rPr>
              <a:t>PMI VectorLink </a:t>
            </a:r>
            <a:r>
              <a:rPr lang="en-US" b="1" dirty="0">
                <a:latin typeface="Gill Sans MT" panose="020B0502020104020203" pitchFamily="34" charset="0"/>
              </a:rPr>
              <a:t>Mali</a:t>
            </a:r>
            <a:r>
              <a:rPr lang="en-US" sz="2400" b="1" dirty="0">
                <a:latin typeface="Gill Sans MT" panose="020B0502020104020203" pitchFamily="34" charset="0"/>
              </a:rPr>
              <a:t>’s option to use CBS</a:t>
            </a:r>
          </a:p>
          <a:p>
            <a:pPr marL="0" lvl="0" indent="0">
              <a:buNone/>
            </a:pPr>
            <a:endParaRPr lang="en-US" sz="2400" b="1" dirty="0">
              <a:latin typeface="Gill Sans MT" panose="020B0502020104020203" pitchFamily="34" charset="0"/>
            </a:endParaRPr>
          </a:p>
          <a:p>
            <a:pPr lvl="0"/>
            <a:r>
              <a:rPr lang="en-US" sz="2400" b="1" dirty="0">
                <a:latin typeface="Gill Sans MT" panose="020B0502020104020203" pitchFamily="34" charset="0"/>
              </a:rPr>
              <a:t>Process and implementation of CBS survey</a:t>
            </a:r>
          </a:p>
          <a:p>
            <a:pPr marL="0" lvl="0" indent="0">
              <a:buNone/>
            </a:pPr>
            <a:endParaRPr lang="en-US" sz="2400" b="1" dirty="0">
              <a:latin typeface="Gill Sans MT" panose="020B0502020104020203" pitchFamily="34" charset="0"/>
            </a:endParaRPr>
          </a:p>
          <a:p>
            <a:pPr lvl="0"/>
            <a:r>
              <a:rPr lang="en-US" sz="2400" b="1" dirty="0">
                <a:latin typeface="Gill Sans MT" panose="020B0502020104020203" pitchFamily="34" charset="0"/>
              </a:rPr>
              <a:t>Results and lessons learned</a:t>
            </a:r>
          </a:p>
          <a:p>
            <a:pPr marL="0" lvl="0" indent="0">
              <a:buNone/>
            </a:pPr>
            <a:endParaRPr lang="en-US" sz="2400" b="1" dirty="0">
              <a:latin typeface="Gill Sans MT" panose="020B0502020104020203" pitchFamily="34" charset="0"/>
            </a:endParaRPr>
          </a:p>
          <a:p>
            <a:pPr lvl="0"/>
            <a:r>
              <a:rPr lang="en-US" sz="2400" b="1" dirty="0">
                <a:latin typeface="Gill Sans MT" panose="020B0502020104020203" pitchFamily="34" charset="0"/>
              </a:rPr>
              <a:t>Challenges and recommendation</a:t>
            </a:r>
          </a:p>
          <a:p>
            <a:pPr marL="0" lvl="0" indent="0">
              <a:buNone/>
            </a:pPr>
            <a:endParaRPr lang="en-US" sz="2400" b="1" dirty="0">
              <a:latin typeface="Gill Sans MT" panose="020B0502020104020203" pitchFamily="34" charset="0"/>
            </a:endParaRPr>
          </a:p>
          <a:p>
            <a:pPr lvl="0"/>
            <a:r>
              <a:rPr lang="en-US" sz="2400" b="1" dirty="0">
                <a:latin typeface="Gill Sans MT" panose="020B0502020104020203" pitchFamily="34" charset="0"/>
              </a:rPr>
              <a:t>2021 CBS extension</a:t>
            </a:r>
          </a:p>
        </p:txBody>
      </p:sp>
    </p:spTree>
    <p:extLst>
      <p:ext uri="{BB962C8B-B14F-4D97-AF65-F5344CB8AC3E}">
        <p14:creationId xmlns:p14="http://schemas.microsoft.com/office/powerpoint/2010/main" val="153911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797065" cy="857250"/>
          </a:xfrm>
        </p:spPr>
        <p:txBody>
          <a:bodyPr>
            <a:noAutofit/>
          </a:bodyPr>
          <a:lstStyle/>
          <a:p>
            <a:r>
              <a:rPr lang="en-GB" sz="2400" b="1" dirty="0"/>
              <a:t>Background of indoor residual spraying (IRS) and entomological monitoring in Mali (1)</a:t>
            </a:r>
            <a:endParaRPr lang="en-US" sz="2400" b="1" dirty="0">
              <a:solidFill>
                <a:srgbClr val="FF0000"/>
              </a:solidFill>
            </a:endParaRPr>
          </a:p>
        </p:txBody>
      </p:sp>
      <p:sp>
        <p:nvSpPr>
          <p:cNvPr id="4" name="Content Placeholder 5">
            <a:extLst>
              <a:ext uri="{FF2B5EF4-FFF2-40B4-BE49-F238E27FC236}">
                <a16:creationId xmlns:a16="http://schemas.microsoft.com/office/drawing/2014/main" id="{2A3886DA-47D1-4688-8097-238FAF82600A}"/>
              </a:ext>
            </a:extLst>
          </p:cNvPr>
          <p:cNvSpPr>
            <a:spLocks noGrp="1"/>
          </p:cNvSpPr>
          <p:nvPr>
            <p:ph idx="1"/>
          </p:nvPr>
        </p:nvSpPr>
        <p:spPr>
          <a:xfrm>
            <a:off x="182867" y="1371600"/>
            <a:ext cx="8778265" cy="3352800"/>
          </a:xfrm>
        </p:spPr>
        <p:txBody>
          <a:bodyPr>
            <a:noAutofit/>
          </a:bodyPr>
          <a:lstStyle/>
          <a:p>
            <a:pPr>
              <a:spcBef>
                <a:spcPts val="0"/>
              </a:spcBef>
              <a:spcAft>
                <a:spcPts val="1200"/>
              </a:spcAft>
            </a:pPr>
            <a:r>
              <a:rPr lang="en-US" sz="2000" dirty="0">
                <a:latin typeface="Gill Sans MT" panose="020B0502020104020203" pitchFamily="34" charset="0"/>
                <a:cs typeface="Times New Roman" panose="02020603050405020304" pitchFamily="18" charset="0"/>
              </a:rPr>
              <a:t>LLIN &amp; IRS the two mains vector control strategies in Mali</a:t>
            </a:r>
          </a:p>
          <a:p>
            <a:pPr>
              <a:spcBef>
                <a:spcPts val="0"/>
              </a:spcBef>
              <a:spcAft>
                <a:spcPts val="1200"/>
              </a:spcAft>
            </a:pPr>
            <a:r>
              <a:rPr lang="en-US" sz="2000" dirty="0">
                <a:latin typeface="Gill Sans MT" panose="020B0502020104020203" pitchFamily="34" charset="0"/>
                <a:cs typeface="Times New Roman" panose="02020603050405020304" pitchFamily="18" charset="0"/>
              </a:rPr>
              <a:t>PMI support IRS in the south of Mali since 2008.</a:t>
            </a:r>
          </a:p>
          <a:p>
            <a:pPr>
              <a:spcBef>
                <a:spcPts val="0"/>
              </a:spcBef>
              <a:spcAft>
                <a:spcPts val="1200"/>
              </a:spcAft>
            </a:pPr>
            <a:r>
              <a:rPr lang="en-US" sz="2000" dirty="0">
                <a:latin typeface="Gill Sans MT" panose="020B0502020104020203" pitchFamily="34" charset="0"/>
                <a:cs typeface="Times New Roman" panose="02020603050405020304" pitchFamily="18" charset="0"/>
              </a:rPr>
              <a:t>Since 2017, IRS and longitudinal entomological monitoring were relocated from the south to the central (Mopti region) due to the malaria prevalence of 55% compared with 32% nationally. </a:t>
            </a:r>
          </a:p>
          <a:p>
            <a:pPr>
              <a:spcBef>
                <a:spcPts val="0"/>
              </a:spcBef>
              <a:spcAft>
                <a:spcPts val="1200"/>
              </a:spcAft>
            </a:pPr>
            <a:r>
              <a:rPr lang="en-US" sz="2000" dirty="0">
                <a:latin typeface="Gill Sans MT" panose="020B0502020104020203" pitchFamily="34" charset="0"/>
                <a:cs typeface="Times New Roman" panose="02020603050405020304" pitchFamily="18" charset="0"/>
              </a:rPr>
              <a:t>Firstly, in the North (since 2013) and progressively the central of Mali was facing several serious security issues . </a:t>
            </a:r>
          </a:p>
          <a:p>
            <a:pPr>
              <a:spcBef>
                <a:spcPts val="0"/>
              </a:spcBef>
              <a:spcAft>
                <a:spcPts val="1200"/>
              </a:spcAft>
            </a:pPr>
            <a:r>
              <a:rPr lang="en-US" sz="2000" dirty="0">
                <a:latin typeface="Gill Sans MT" panose="020B0502020104020203" pitchFamily="34" charset="0"/>
                <a:ea typeface="Times New Roman" panose="02020603050405020304" pitchFamily="18" charset="0"/>
                <a:cs typeface="Times New Roman" panose="02020603050405020304" pitchFamily="18" charset="0"/>
              </a:rPr>
              <a:t>Then, since 2018, it was very difficult to find a safe control site (to assess IRS entomological impact) for Bandiagara, </a:t>
            </a:r>
            <a:r>
              <a:rPr lang="en-US" sz="2000" dirty="0" err="1">
                <a:latin typeface="Gill Sans MT" panose="020B0502020104020203" pitchFamily="34" charset="0"/>
                <a:ea typeface="Times New Roman" panose="02020603050405020304" pitchFamily="18" charset="0"/>
                <a:cs typeface="Times New Roman" panose="02020603050405020304" pitchFamily="18" charset="0"/>
              </a:rPr>
              <a:t>Bankass</a:t>
            </a:r>
            <a:r>
              <a:rPr lang="en-US" sz="2000" dirty="0">
                <a:latin typeface="Gill Sans MT" panose="020B0502020104020203" pitchFamily="34" charset="0"/>
                <a:ea typeface="Times New Roman" panose="02020603050405020304" pitchFamily="18" charset="0"/>
                <a:cs typeface="Times New Roman" panose="02020603050405020304" pitchFamily="18" charset="0"/>
              </a:rPr>
              <a:t> and Mopti due to insecurity. </a:t>
            </a:r>
            <a:endParaRPr lang="en-US" sz="2000" dirty="0"/>
          </a:p>
          <a:p>
            <a:pPr>
              <a:spcBef>
                <a:spcPts val="0"/>
              </a:spcBef>
            </a:pPr>
            <a:endParaRPr lang="en-US" sz="2000" dirty="0"/>
          </a:p>
        </p:txBody>
      </p:sp>
    </p:spTree>
    <p:extLst>
      <p:ext uri="{BB962C8B-B14F-4D97-AF65-F5344CB8AC3E}">
        <p14:creationId xmlns:p14="http://schemas.microsoft.com/office/powerpoint/2010/main" val="228418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23322D-D289-4A66-9C8E-147C6A6C2AEC}"/>
              </a:ext>
            </a:extLst>
          </p:cNvPr>
          <p:cNvSpPr>
            <a:spLocks noGrp="1"/>
          </p:cNvSpPr>
          <p:nvPr>
            <p:ph idx="1"/>
          </p:nvPr>
        </p:nvSpPr>
        <p:spPr>
          <a:xfrm>
            <a:off x="190500" y="4252292"/>
            <a:ext cx="8763000" cy="2529507"/>
          </a:xfrm>
        </p:spPr>
        <p:txBody>
          <a:bodyPr>
            <a:noAutofit/>
          </a:bodyPr>
          <a:lstStyle/>
          <a:p>
            <a:pPr>
              <a:spcBef>
                <a:spcPts val="0"/>
              </a:spcBef>
              <a:spcAft>
                <a:spcPts val="1200"/>
              </a:spcAft>
            </a:pPr>
            <a:r>
              <a:rPr lang="en-US" sz="1800" dirty="0">
                <a:latin typeface="Gill Sans MT" panose="020B0502020104020203" pitchFamily="34" charset="0"/>
                <a:cs typeface="Times New Roman" panose="02020603050405020304" pitchFamily="18" charset="0"/>
              </a:rPr>
              <a:t>In 2019, due to the security issues and budget reduction, </a:t>
            </a:r>
            <a:r>
              <a:rPr lang="en-US" sz="1800" dirty="0" err="1">
                <a:latin typeface="Gill Sans MT" panose="020B0502020104020203" pitchFamily="34" charset="0"/>
                <a:cs typeface="Times New Roman" panose="02020603050405020304" pitchFamily="18" charset="0"/>
              </a:rPr>
              <a:t>Bankass</a:t>
            </a:r>
            <a:r>
              <a:rPr lang="en-US" sz="1800" dirty="0">
                <a:latin typeface="Gill Sans MT" panose="020B0502020104020203" pitchFamily="34" charset="0"/>
                <a:cs typeface="Times New Roman" panose="02020603050405020304" pitchFamily="18" charset="0"/>
              </a:rPr>
              <a:t> was also removed from the list of IRS sites.</a:t>
            </a:r>
          </a:p>
          <a:p>
            <a:pPr marL="0" indent="0">
              <a:spcBef>
                <a:spcPts val="0"/>
              </a:spcBef>
              <a:spcAft>
                <a:spcPts val="1200"/>
              </a:spcAft>
              <a:buNone/>
            </a:pPr>
            <a:r>
              <a:rPr lang="en-US" sz="1800" dirty="0">
                <a:latin typeface="Gill Sans MT" panose="020B0502020104020203" pitchFamily="34" charset="0"/>
                <a:cs typeface="Times New Roman" panose="02020603050405020304" pitchFamily="18" charset="0"/>
              </a:rPr>
              <a:t>     - For example, in 2019 “Five villages in the health area      of </a:t>
            </a:r>
            <a:r>
              <a:rPr lang="en-US" sz="1800" dirty="0" err="1">
                <a:latin typeface="Gill Sans MT" panose="020B0502020104020203" pitchFamily="34" charset="0"/>
                <a:cs typeface="Times New Roman" panose="02020603050405020304" pitchFamily="18" charset="0"/>
              </a:rPr>
              <a:t>Kendie</a:t>
            </a:r>
            <a:r>
              <a:rPr lang="en-US" sz="1800" dirty="0">
                <a:latin typeface="Gill Sans MT" panose="020B0502020104020203" pitchFamily="34" charset="0"/>
                <a:cs typeface="Times New Roman" panose="02020603050405020304" pitchFamily="18" charset="0"/>
              </a:rPr>
              <a:t> were not sprayed for security reasons, resulting in a massive population displacement and disabling IRS”.</a:t>
            </a:r>
          </a:p>
          <a:p>
            <a:pPr>
              <a:spcBef>
                <a:spcPts val="0"/>
              </a:spcBef>
              <a:spcAft>
                <a:spcPts val="1200"/>
              </a:spcAft>
            </a:pPr>
            <a:r>
              <a:rPr lang="en-US" sz="1800" dirty="0">
                <a:latin typeface="Gill Sans MT" panose="020B0502020104020203" pitchFamily="34" charset="0"/>
                <a:cs typeface="Times New Roman" panose="02020603050405020304" pitchFamily="18" charset="0"/>
              </a:rPr>
              <a:t>The districts of Mopti, Bandiagara and Djenné were sprayed and surveyed since 2019. </a:t>
            </a:r>
          </a:p>
          <a:p>
            <a:pPr>
              <a:spcBef>
                <a:spcPts val="0"/>
              </a:spcBef>
              <a:spcAft>
                <a:spcPts val="1200"/>
              </a:spcAft>
            </a:pPr>
            <a:r>
              <a:rPr lang="en-US" sz="1800" dirty="0">
                <a:latin typeface="Gill Sans MT" panose="020B0502020104020203" pitchFamily="34" charset="0"/>
                <a:cs typeface="Times New Roman" panose="02020603050405020304" pitchFamily="18" charset="0"/>
              </a:rPr>
              <a:t>To date,  it still not possible to conduct human landing catches in three IRS districts due to high security risk. </a:t>
            </a:r>
          </a:p>
          <a:p>
            <a:endParaRPr lang="en-US" sz="1800" dirty="0"/>
          </a:p>
        </p:txBody>
      </p:sp>
      <p:pic>
        <p:nvPicPr>
          <p:cNvPr id="4" name="Picture 3">
            <a:extLst>
              <a:ext uri="{FF2B5EF4-FFF2-40B4-BE49-F238E27FC236}">
                <a16:creationId xmlns:a16="http://schemas.microsoft.com/office/drawing/2014/main" id="{5FF2DC94-7C6F-4B3D-B36A-EED7C769EBCF}"/>
              </a:ext>
            </a:extLst>
          </p:cNvPr>
          <p:cNvPicPr>
            <a:picLocks noChangeAspect="1"/>
          </p:cNvPicPr>
          <p:nvPr/>
        </p:nvPicPr>
        <p:blipFill>
          <a:blip r:embed="rId2"/>
          <a:stretch>
            <a:fillRect/>
          </a:stretch>
        </p:blipFill>
        <p:spPr>
          <a:xfrm>
            <a:off x="5105400" y="2085753"/>
            <a:ext cx="3657600" cy="1947687"/>
          </a:xfrm>
          <a:prstGeom prst="rect">
            <a:avLst/>
          </a:prstGeom>
        </p:spPr>
      </p:pic>
      <p:pic>
        <p:nvPicPr>
          <p:cNvPr id="5" name="Picture 4">
            <a:extLst>
              <a:ext uri="{FF2B5EF4-FFF2-40B4-BE49-F238E27FC236}">
                <a16:creationId xmlns:a16="http://schemas.microsoft.com/office/drawing/2014/main" id="{4D2C39F9-C88C-4AEB-BD64-010BB4C9B8EF}"/>
              </a:ext>
            </a:extLst>
          </p:cNvPr>
          <p:cNvPicPr>
            <a:picLocks noChangeAspect="1"/>
          </p:cNvPicPr>
          <p:nvPr/>
        </p:nvPicPr>
        <p:blipFill>
          <a:blip r:embed="rId3"/>
          <a:stretch>
            <a:fillRect/>
          </a:stretch>
        </p:blipFill>
        <p:spPr>
          <a:xfrm>
            <a:off x="228600" y="2057400"/>
            <a:ext cx="3737228" cy="1947687"/>
          </a:xfrm>
          <a:prstGeom prst="rect">
            <a:avLst/>
          </a:prstGeom>
        </p:spPr>
      </p:pic>
      <p:sp>
        <p:nvSpPr>
          <p:cNvPr id="6" name="TextBox 5">
            <a:extLst>
              <a:ext uri="{FF2B5EF4-FFF2-40B4-BE49-F238E27FC236}">
                <a16:creationId xmlns:a16="http://schemas.microsoft.com/office/drawing/2014/main" id="{9EFCB146-2E69-425C-A290-41D9694A008E}"/>
              </a:ext>
            </a:extLst>
          </p:cNvPr>
          <p:cNvSpPr txBox="1"/>
          <p:nvPr/>
        </p:nvSpPr>
        <p:spPr>
          <a:xfrm>
            <a:off x="1517397" y="1675244"/>
            <a:ext cx="1845249" cy="276999"/>
          </a:xfrm>
          <a:prstGeom prst="rect">
            <a:avLst/>
          </a:prstGeom>
          <a:solidFill>
            <a:srgbClr val="FFC000"/>
          </a:solidFill>
        </p:spPr>
        <p:txBody>
          <a:bodyPr wrap="none" rtlCol="0">
            <a:spAutoFit/>
          </a:bodyPr>
          <a:lstStyle/>
          <a:p>
            <a:r>
              <a:rPr lang="en-US" sz="1200" b="1" dirty="0"/>
              <a:t>2018 (Annual report map)</a:t>
            </a:r>
          </a:p>
        </p:txBody>
      </p:sp>
      <p:sp>
        <p:nvSpPr>
          <p:cNvPr id="7" name="TextBox 6">
            <a:extLst>
              <a:ext uri="{FF2B5EF4-FFF2-40B4-BE49-F238E27FC236}">
                <a16:creationId xmlns:a16="http://schemas.microsoft.com/office/drawing/2014/main" id="{B8BB69ED-70DD-42B3-93B9-84B439C35D94}"/>
              </a:ext>
            </a:extLst>
          </p:cNvPr>
          <p:cNvSpPr txBox="1"/>
          <p:nvPr/>
        </p:nvSpPr>
        <p:spPr>
          <a:xfrm>
            <a:off x="6394197" y="1716421"/>
            <a:ext cx="1845249" cy="276999"/>
          </a:xfrm>
          <a:prstGeom prst="rect">
            <a:avLst/>
          </a:prstGeom>
          <a:solidFill>
            <a:srgbClr val="FFC000"/>
          </a:solidFill>
        </p:spPr>
        <p:txBody>
          <a:bodyPr wrap="none" rtlCol="0">
            <a:spAutoFit/>
          </a:bodyPr>
          <a:lstStyle/>
          <a:p>
            <a:r>
              <a:rPr lang="en-US" sz="1200" b="1" dirty="0"/>
              <a:t>2019 (Annual report map)</a:t>
            </a:r>
          </a:p>
        </p:txBody>
      </p:sp>
      <p:sp>
        <p:nvSpPr>
          <p:cNvPr id="8" name="Title 1">
            <a:extLst>
              <a:ext uri="{FF2B5EF4-FFF2-40B4-BE49-F238E27FC236}">
                <a16:creationId xmlns:a16="http://schemas.microsoft.com/office/drawing/2014/main" id="{F79EED35-68E6-40F8-9196-04843B7598FC}"/>
              </a:ext>
            </a:extLst>
          </p:cNvPr>
          <p:cNvSpPr>
            <a:spLocks noGrp="1"/>
          </p:cNvSpPr>
          <p:nvPr>
            <p:ph type="title"/>
          </p:nvPr>
        </p:nvSpPr>
        <p:spPr>
          <a:xfrm>
            <a:off x="1752600" y="76200"/>
            <a:ext cx="8229600" cy="1143000"/>
          </a:xfrm>
        </p:spPr>
        <p:txBody>
          <a:bodyPr>
            <a:noAutofit/>
          </a:bodyPr>
          <a:lstStyle/>
          <a:p>
            <a:r>
              <a:rPr lang="en-GB" sz="2400" b="1" dirty="0"/>
              <a:t>Background of indoor residual spraying (IRS) and entomological monitoring in Mali (2)</a:t>
            </a:r>
            <a:endParaRPr lang="en-US" sz="2400" b="1" dirty="0">
              <a:solidFill>
                <a:srgbClr val="FF0000"/>
              </a:solidFill>
            </a:endParaRPr>
          </a:p>
        </p:txBody>
      </p:sp>
    </p:spTree>
    <p:extLst>
      <p:ext uri="{BB962C8B-B14F-4D97-AF65-F5344CB8AC3E}">
        <p14:creationId xmlns:p14="http://schemas.microsoft.com/office/powerpoint/2010/main" val="3282521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934200" cy="857250"/>
          </a:xfrm>
        </p:spPr>
        <p:txBody>
          <a:bodyPr>
            <a:noAutofit/>
          </a:bodyPr>
          <a:lstStyle/>
          <a:p>
            <a:r>
              <a:rPr lang="en-US" sz="2400" b="1" dirty="0"/>
              <a:t>PMI VectorLink Mali’s option to use</a:t>
            </a:r>
            <a:br>
              <a:rPr lang="en-US" sz="2400" b="1" dirty="0"/>
            </a:br>
            <a:r>
              <a:rPr lang="en-US" sz="2400" b="1" dirty="0"/>
              <a:t>Community Based Surveillance (CBS) </a:t>
            </a:r>
          </a:p>
        </p:txBody>
      </p:sp>
      <p:sp>
        <p:nvSpPr>
          <p:cNvPr id="6" name="TextBox 5">
            <a:extLst>
              <a:ext uri="{FF2B5EF4-FFF2-40B4-BE49-F238E27FC236}">
                <a16:creationId xmlns:a16="http://schemas.microsoft.com/office/drawing/2014/main" id="{97220BB0-ABC5-4494-98A0-D58F4AC802C4}"/>
              </a:ext>
            </a:extLst>
          </p:cNvPr>
          <p:cNvSpPr txBox="1"/>
          <p:nvPr/>
        </p:nvSpPr>
        <p:spPr>
          <a:xfrm>
            <a:off x="15536" y="1295400"/>
            <a:ext cx="9128464" cy="784830"/>
          </a:xfrm>
          <a:prstGeom prst="rect">
            <a:avLst/>
          </a:prstGeom>
          <a:noFill/>
        </p:spPr>
        <p:txBody>
          <a:bodyPr wrap="square">
            <a:spAutoFit/>
          </a:bodyPr>
          <a:lstStyle/>
          <a:p>
            <a:pPr lvl="0" algn="ctr"/>
            <a:r>
              <a:rPr lang="en-US" sz="1500" b="1" dirty="0">
                <a:latin typeface="Gill Sans MT" panose="020B0502020104020203" pitchFamily="34" charset="0"/>
                <a:cs typeface="Times New Roman" panose="02020603050405020304" pitchFamily="18" charset="0"/>
              </a:rPr>
              <a:t>To overcome the security challenges,  VectorLink Mali and NMCP started a community-based surveillance (CBS) monitoring pilot in 2020 in the IRS districts located in the Mopti region </a:t>
            </a:r>
          </a:p>
          <a:p>
            <a:pPr lvl="0" algn="ctr"/>
            <a:r>
              <a:rPr lang="en-US" sz="1500" b="1" dirty="0">
                <a:latin typeface="Gill Sans MT" panose="020B0502020104020203" pitchFamily="34" charset="0"/>
                <a:cs typeface="Times New Roman" panose="02020603050405020304" pitchFamily="18" charset="0"/>
              </a:rPr>
              <a:t>(central Mali)</a:t>
            </a:r>
          </a:p>
        </p:txBody>
      </p:sp>
      <p:grpSp>
        <p:nvGrpSpPr>
          <p:cNvPr id="8" name="Group 7">
            <a:extLst>
              <a:ext uri="{FF2B5EF4-FFF2-40B4-BE49-F238E27FC236}">
                <a16:creationId xmlns:a16="http://schemas.microsoft.com/office/drawing/2014/main" id="{48353F89-0B16-4F85-8C33-09E98201AB11}"/>
              </a:ext>
            </a:extLst>
          </p:cNvPr>
          <p:cNvGrpSpPr/>
          <p:nvPr/>
        </p:nvGrpSpPr>
        <p:grpSpPr>
          <a:xfrm>
            <a:off x="228600" y="2209801"/>
            <a:ext cx="3048000" cy="1600200"/>
            <a:chOff x="1861450" y="1066237"/>
            <a:chExt cx="3694126" cy="2119909"/>
          </a:xfrm>
        </p:grpSpPr>
        <p:sp>
          <p:nvSpPr>
            <p:cNvPr id="9" name="Rectangle: Rounded Corners 8">
              <a:extLst>
                <a:ext uri="{FF2B5EF4-FFF2-40B4-BE49-F238E27FC236}">
                  <a16:creationId xmlns:a16="http://schemas.microsoft.com/office/drawing/2014/main" id="{550CCAA9-6178-4323-AF17-7C594BC9F579}"/>
                </a:ext>
              </a:extLst>
            </p:cNvPr>
            <p:cNvSpPr/>
            <p:nvPr/>
          </p:nvSpPr>
          <p:spPr>
            <a:xfrm>
              <a:off x="1861450" y="1066237"/>
              <a:ext cx="3694126" cy="2119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618B260B-31B5-4BEE-8F64-FB94FEB5CB11}"/>
                </a:ext>
              </a:extLst>
            </p:cNvPr>
            <p:cNvSpPr txBox="1"/>
            <p:nvPr/>
          </p:nvSpPr>
          <p:spPr>
            <a:xfrm>
              <a:off x="1964935" y="1168113"/>
              <a:ext cx="3487156" cy="1912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en-US" b="1" kern="1200" dirty="0">
                  <a:latin typeface="Gill Sans MT" panose="020B0502020104020203" pitchFamily="34" charset="0"/>
                  <a:cs typeface="Times New Roman" panose="02020603050405020304" pitchFamily="18" charset="0"/>
                </a:rPr>
                <a:t>Criteria for site selection</a:t>
              </a:r>
            </a:p>
          </p:txBody>
        </p:sp>
      </p:grpSp>
      <p:grpSp>
        <p:nvGrpSpPr>
          <p:cNvPr id="11" name="Group 10">
            <a:extLst>
              <a:ext uri="{FF2B5EF4-FFF2-40B4-BE49-F238E27FC236}">
                <a16:creationId xmlns:a16="http://schemas.microsoft.com/office/drawing/2014/main" id="{26BEBB2A-9EBE-49EA-81FD-D87D5F72231A}"/>
              </a:ext>
            </a:extLst>
          </p:cNvPr>
          <p:cNvGrpSpPr/>
          <p:nvPr/>
        </p:nvGrpSpPr>
        <p:grpSpPr>
          <a:xfrm>
            <a:off x="228601" y="4498681"/>
            <a:ext cx="3048000" cy="1600200"/>
            <a:chOff x="0" y="3268930"/>
            <a:chExt cx="3540373" cy="1857671"/>
          </a:xfrm>
        </p:grpSpPr>
        <p:sp>
          <p:nvSpPr>
            <p:cNvPr id="12" name="Rectangle: Rounded Corners 11">
              <a:extLst>
                <a:ext uri="{FF2B5EF4-FFF2-40B4-BE49-F238E27FC236}">
                  <a16:creationId xmlns:a16="http://schemas.microsoft.com/office/drawing/2014/main" id="{EFBADA00-1429-471C-92BB-D1FCC5DE6A3A}"/>
                </a:ext>
              </a:extLst>
            </p:cNvPr>
            <p:cNvSpPr/>
            <p:nvPr/>
          </p:nvSpPr>
          <p:spPr>
            <a:xfrm>
              <a:off x="0" y="3268930"/>
              <a:ext cx="3540373" cy="18576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469B6A95-27C0-40FA-BFA9-62FC9D8242E4}"/>
                </a:ext>
              </a:extLst>
            </p:cNvPr>
            <p:cNvSpPr txBox="1"/>
            <p:nvPr/>
          </p:nvSpPr>
          <p:spPr>
            <a:xfrm>
              <a:off x="90684" y="3359614"/>
              <a:ext cx="3359005" cy="16763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b="1" kern="1200" dirty="0">
                  <a:latin typeface="Gill Sans MT" panose="020B0502020104020203" pitchFamily="34" charset="0"/>
                  <a:cs typeface="Times New Roman" panose="02020603050405020304" pitchFamily="18" charset="0"/>
                </a:rPr>
                <a:t>Criteria for community collector selection</a:t>
              </a:r>
              <a:endParaRPr lang="en-US" b="1" kern="1200" dirty="0"/>
            </a:p>
          </p:txBody>
        </p:sp>
      </p:grpSp>
      <p:sp>
        <p:nvSpPr>
          <p:cNvPr id="14" name="TextBox 13">
            <a:extLst>
              <a:ext uri="{FF2B5EF4-FFF2-40B4-BE49-F238E27FC236}">
                <a16:creationId xmlns:a16="http://schemas.microsoft.com/office/drawing/2014/main" id="{D210F3A6-0BF5-4538-A63C-9E171C275C1B}"/>
              </a:ext>
            </a:extLst>
          </p:cNvPr>
          <p:cNvSpPr txBox="1"/>
          <p:nvPr/>
        </p:nvSpPr>
        <p:spPr>
          <a:xfrm>
            <a:off x="3276600" y="2346966"/>
            <a:ext cx="5881456" cy="1323439"/>
          </a:xfrm>
          <a:prstGeom prst="rect">
            <a:avLst/>
          </a:prstGeom>
          <a:noFill/>
        </p:spPr>
        <p:txBody>
          <a:bodyPr wrap="square">
            <a:spAutoFit/>
          </a:bodyPr>
          <a:lstStyle/>
          <a:p>
            <a:pPr marL="285750" lvl="0" indent="-285750">
              <a:buFont typeface="Wingdings" panose="05000000000000000000" pitchFamily="2" charset="2"/>
              <a:buChar char="v"/>
            </a:pPr>
            <a:r>
              <a:rPr lang="en-US" sz="1600" b="1" dirty="0">
                <a:latin typeface="Gill Sans MT" panose="020B0502020104020203" pitchFamily="34" charset="0"/>
                <a:cs typeface="Times New Roman" panose="02020603050405020304" pitchFamily="18" charset="0"/>
              </a:rPr>
              <a:t>S</a:t>
            </a:r>
            <a:r>
              <a:rPr lang="en-US" sz="1600" b="1" kern="1200" dirty="0">
                <a:latin typeface="Gill Sans MT" panose="020B0502020104020203" pitchFamily="34" charset="0"/>
                <a:cs typeface="Times New Roman" panose="02020603050405020304" pitchFamily="18" charset="0"/>
              </a:rPr>
              <a:t>ecurity</a:t>
            </a:r>
            <a:r>
              <a:rPr lang="en-US" sz="1600" kern="1200" dirty="0">
                <a:latin typeface="Gill Sans MT" panose="020B0502020104020203" pitchFamily="34" charset="0"/>
                <a:cs typeface="Times New Roman" panose="02020603050405020304" pitchFamily="18" charset="0"/>
              </a:rPr>
              <a:t> and or </a:t>
            </a:r>
            <a:r>
              <a:rPr lang="en-US" sz="1600" b="1" kern="1200" dirty="0">
                <a:latin typeface="Gill Sans MT" panose="020B0502020104020203" pitchFamily="34" charset="0"/>
                <a:cs typeface="Times New Roman" panose="02020603050405020304" pitchFamily="18" charset="0"/>
              </a:rPr>
              <a:t>accessibility</a:t>
            </a:r>
            <a:r>
              <a:rPr lang="en-US" sz="1600" kern="1200" dirty="0">
                <a:latin typeface="Gill Sans MT" panose="020B0502020104020203" pitchFamily="34" charset="0"/>
                <a:cs typeface="Times New Roman" panose="02020603050405020304" pitchFamily="18" charset="0"/>
              </a:rPr>
              <a:t> restrictions </a:t>
            </a:r>
          </a:p>
          <a:p>
            <a:pPr marL="285750" lvl="0" indent="-285750">
              <a:buFont typeface="Wingdings" panose="05000000000000000000" pitchFamily="2" charset="2"/>
              <a:buChar char="v"/>
            </a:pPr>
            <a:r>
              <a:rPr lang="en-US" sz="1600" kern="1200" dirty="0">
                <a:latin typeface="Gill Sans MT" panose="020B0502020104020203" pitchFamily="34" charset="0"/>
                <a:cs typeface="Times New Roman" panose="02020603050405020304" pitchFamily="18" charset="0"/>
              </a:rPr>
              <a:t>Good collaboration of the </a:t>
            </a:r>
            <a:r>
              <a:rPr lang="fr-FR" sz="1600" kern="1200" dirty="0" err="1">
                <a:solidFill>
                  <a:prstClr val="black">
                    <a:hueOff val="0"/>
                    <a:satOff val="0"/>
                    <a:lumOff val="0"/>
                    <a:alphaOff val="0"/>
                  </a:prstClr>
                </a:solidFill>
                <a:latin typeface="Gill Sans MT" panose="020B0502020104020203" pitchFamily="34" charset="0"/>
                <a:ea typeface="+mn-ea"/>
                <a:cs typeface="Times New Roman" panose="02020603050405020304" pitchFamily="18" charset="0"/>
              </a:rPr>
              <a:t>Health</a:t>
            </a:r>
            <a:r>
              <a:rPr lang="fr-FR" sz="1600" kern="1200" dirty="0">
                <a:solidFill>
                  <a:prstClr val="black">
                    <a:hueOff val="0"/>
                    <a:satOff val="0"/>
                    <a:lumOff val="0"/>
                    <a:alphaOff val="0"/>
                  </a:prstClr>
                </a:solidFill>
                <a:latin typeface="Gill Sans MT" panose="020B0502020104020203" pitchFamily="34" charset="0"/>
                <a:ea typeface="+mn-ea"/>
                <a:cs typeface="Times New Roman" panose="02020603050405020304" pitchFamily="18" charset="0"/>
              </a:rPr>
              <a:t> Center </a:t>
            </a:r>
            <a:r>
              <a:rPr lang="fr-FR" sz="1600" kern="1200" dirty="0" err="1">
                <a:solidFill>
                  <a:prstClr val="black">
                    <a:hueOff val="0"/>
                    <a:satOff val="0"/>
                    <a:lumOff val="0"/>
                    <a:alphaOff val="0"/>
                  </a:prstClr>
                </a:solidFill>
                <a:latin typeface="Gill Sans MT" panose="020B0502020104020203" pitchFamily="34" charset="0"/>
                <a:ea typeface="+mn-ea"/>
                <a:cs typeface="Times New Roman" panose="02020603050405020304" pitchFamily="18" charset="0"/>
              </a:rPr>
              <a:t>Technical</a:t>
            </a:r>
            <a:r>
              <a:rPr lang="fr-FR" sz="1600" kern="1200" dirty="0">
                <a:solidFill>
                  <a:prstClr val="black">
                    <a:hueOff val="0"/>
                    <a:satOff val="0"/>
                    <a:lumOff val="0"/>
                    <a:alphaOff val="0"/>
                  </a:prstClr>
                </a:solidFill>
                <a:latin typeface="Gill Sans MT" panose="020B0502020104020203" pitchFamily="34" charset="0"/>
                <a:ea typeface="+mn-ea"/>
                <a:cs typeface="Times New Roman" panose="02020603050405020304" pitchFamily="18" charset="0"/>
              </a:rPr>
              <a:t> </a:t>
            </a:r>
            <a:r>
              <a:rPr lang="fr-FR" sz="1600" kern="1200" dirty="0" err="1">
                <a:solidFill>
                  <a:prstClr val="black">
                    <a:hueOff val="0"/>
                    <a:satOff val="0"/>
                    <a:lumOff val="0"/>
                    <a:alphaOff val="0"/>
                  </a:prstClr>
                </a:solidFill>
                <a:latin typeface="Gill Sans MT" panose="020B0502020104020203" pitchFamily="34" charset="0"/>
                <a:ea typeface="+mn-ea"/>
                <a:cs typeface="Times New Roman" panose="02020603050405020304" pitchFamily="18" charset="0"/>
              </a:rPr>
              <a:t>Directors</a:t>
            </a:r>
            <a:r>
              <a:rPr lang="fr-FR" sz="1600" kern="1200" dirty="0">
                <a:solidFill>
                  <a:prstClr val="black">
                    <a:hueOff val="0"/>
                    <a:satOff val="0"/>
                    <a:lumOff val="0"/>
                    <a:alphaOff val="0"/>
                  </a:prstClr>
                </a:solidFill>
                <a:latin typeface="Gill Sans MT" panose="020B0502020104020203" pitchFamily="34" charset="0"/>
                <a:ea typeface="+mn-ea"/>
                <a:cs typeface="Times New Roman" panose="02020603050405020304" pitchFamily="18" charset="0"/>
              </a:rPr>
              <a:t> (</a:t>
            </a:r>
            <a:r>
              <a:rPr lang="fr-FR" sz="1600" dirty="0" err="1">
                <a:solidFill>
                  <a:prstClr val="black">
                    <a:hueOff val="0"/>
                    <a:satOff val="0"/>
                    <a:lumOff val="0"/>
                    <a:alphaOff val="0"/>
                  </a:prstClr>
                </a:solidFill>
                <a:latin typeface="Gill Sans MT" panose="020B0502020104020203" pitchFamily="34" charset="0"/>
                <a:cs typeface="Times New Roman" panose="02020603050405020304" pitchFamily="18" charset="0"/>
              </a:rPr>
              <a:t>CTD</a:t>
            </a:r>
            <a:r>
              <a:rPr lang="fr-FR" sz="1600" kern="1200" dirty="0" err="1">
                <a:solidFill>
                  <a:prstClr val="black">
                    <a:hueOff val="0"/>
                    <a:satOff val="0"/>
                    <a:lumOff val="0"/>
                    <a:alphaOff val="0"/>
                  </a:prstClr>
                </a:solidFill>
                <a:latin typeface="Gill Sans MT" panose="020B0502020104020203" pitchFamily="34" charset="0"/>
                <a:ea typeface="+mn-ea"/>
                <a:cs typeface="Times New Roman" panose="02020603050405020304" pitchFamily="18" charset="0"/>
              </a:rPr>
              <a:t>s</a:t>
            </a:r>
            <a:r>
              <a:rPr lang="fr-FR" sz="1600" kern="1200" dirty="0">
                <a:solidFill>
                  <a:prstClr val="black">
                    <a:hueOff val="0"/>
                    <a:satOff val="0"/>
                    <a:lumOff val="0"/>
                    <a:alphaOff val="0"/>
                  </a:prstClr>
                </a:solidFill>
                <a:latin typeface="Gill Sans MT" panose="020B0502020104020203" pitchFamily="34" charset="0"/>
                <a:ea typeface="+mn-ea"/>
                <a:cs typeface="Times New Roman" panose="02020603050405020304" pitchFamily="18" charset="0"/>
              </a:rPr>
              <a:t>) </a:t>
            </a:r>
            <a:r>
              <a:rPr lang="en-US" sz="1600" kern="1200" dirty="0">
                <a:solidFill>
                  <a:prstClr val="black">
                    <a:hueOff val="0"/>
                    <a:satOff val="0"/>
                    <a:lumOff val="0"/>
                    <a:alphaOff val="0"/>
                  </a:prstClr>
                </a:solidFill>
                <a:latin typeface="Gill Sans MT" panose="020B0502020104020203" pitchFamily="34" charset="0"/>
                <a:ea typeface="+mn-ea"/>
                <a:cs typeface="Times New Roman" panose="02020603050405020304" pitchFamily="18" charset="0"/>
              </a:rPr>
              <a:t>and the district </a:t>
            </a:r>
            <a:r>
              <a:rPr lang="en-US" sz="1600" kern="1200" dirty="0">
                <a:latin typeface="Gill Sans MT" panose="020B0502020104020203" pitchFamily="34" charset="0"/>
                <a:cs typeface="Times New Roman" panose="02020603050405020304" pitchFamily="18" charset="0"/>
              </a:rPr>
              <a:t>team with </a:t>
            </a:r>
            <a:r>
              <a:rPr lang="en-US" sz="1600" kern="1200" dirty="0" err="1">
                <a:latin typeface="Gill Sans MT" panose="020B0502020104020203" pitchFamily="34" charset="0"/>
                <a:cs typeface="Times New Roman" panose="02020603050405020304" pitchFamily="18" charset="0"/>
              </a:rPr>
              <a:t>VectorLink</a:t>
            </a:r>
            <a:r>
              <a:rPr lang="en-US" sz="1600" kern="1200" dirty="0">
                <a:latin typeface="Gill Sans MT" panose="020B0502020104020203" pitchFamily="34" charset="0"/>
                <a:cs typeface="Times New Roman" panose="02020603050405020304" pitchFamily="18" charset="0"/>
              </a:rPr>
              <a:t> Mali activities</a:t>
            </a:r>
            <a:endParaRPr lang="en-US" sz="1600" kern="1200" dirty="0"/>
          </a:p>
          <a:p>
            <a:pPr marL="285750" lvl="0" indent="-285750">
              <a:buFont typeface="Wingdings" panose="05000000000000000000" pitchFamily="2" charset="2"/>
              <a:buChar char="v"/>
            </a:pPr>
            <a:r>
              <a:rPr lang="en-US" sz="1600" dirty="0">
                <a:latin typeface="Gill Sans MT" panose="020B0502020104020203" pitchFamily="34" charset="0"/>
                <a:cs typeface="Times New Roman" panose="02020603050405020304" pitchFamily="18" charset="0"/>
              </a:rPr>
              <a:t>CTD</a:t>
            </a:r>
            <a:r>
              <a:rPr lang="en-US" sz="1600" kern="1200" dirty="0">
                <a:latin typeface="Gill Sans MT" panose="020B0502020104020203" pitchFamily="34" charset="0"/>
                <a:cs typeface="Times New Roman" panose="02020603050405020304" pitchFamily="18" charset="0"/>
              </a:rPr>
              <a:t>s and community leadership buy-in</a:t>
            </a:r>
            <a:endParaRPr lang="en-US" sz="1600" kern="1200" dirty="0"/>
          </a:p>
          <a:p>
            <a:pPr marL="285750" lvl="0" indent="-285750">
              <a:buFont typeface="Wingdings" panose="05000000000000000000" pitchFamily="2" charset="2"/>
              <a:buChar char="v"/>
            </a:pPr>
            <a:r>
              <a:rPr lang="en-US" sz="1600" kern="1200" dirty="0">
                <a:latin typeface="Gill Sans MT" panose="020B0502020104020203" pitchFamily="34" charset="0"/>
                <a:cs typeface="Times New Roman" panose="02020603050405020304" pitchFamily="18" charset="0"/>
              </a:rPr>
              <a:t>Local population support for the CBS concept</a:t>
            </a:r>
          </a:p>
        </p:txBody>
      </p:sp>
      <p:sp>
        <p:nvSpPr>
          <p:cNvPr id="15" name="TextBox 14">
            <a:extLst>
              <a:ext uri="{FF2B5EF4-FFF2-40B4-BE49-F238E27FC236}">
                <a16:creationId xmlns:a16="http://schemas.microsoft.com/office/drawing/2014/main" id="{B790054E-FAF2-4207-B509-0623E75F237D}"/>
              </a:ext>
            </a:extLst>
          </p:cNvPr>
          <p:cNvSpPr txBox="1"/>
          <p:nvPr/>
        </p:nvSpPr>
        <p:spPr>
          <a:xfrm>
            <a:off x="3276600" y="4754015"/>
            <a:ext cx="5881456" cy="1089529"/>
          </a:xfrm>
          <a:prstGeom prst="rect">
            <a:avLst/>
          </a:prstGeom>
          <a:noFill/>
        </p:spPr>
        <p:txBody>
          <a:bodyPr wrap="square">
            <a:spAutoFit/>
          </a:bodyPr>
          <a:lstStyle/>
          <a:p>
            <a:pPr marL="342900" lvl="0" indent="-342900" defTabSz="666750">
              <a:lnSpc>
                <a:spcPct val="90000"/>
              </a:lnSpc>
              <a:spcBef>
                <a:spcPct val="0"/>
              </a:spcBef>
              <a:spcAft>
                <a:spcPct val="15000"/>
              </a:spcAft>
              <a:buFont typeface="Wingdings" panose="05000000000000000000" pitchFamily="2" charset="2"/>
              <a:buChar char="v"/>
            </a:pPr>
            <a:r>
              <a:rPr lang="en-US" sz="1600" dirty="0">
                <a:latin typeface="Gill Sans MT" panose="020B0502020104020203" pitchFamily="34" charset="0"/>
                <a:cs typeface="Times New Roman" panose="02020603050405020304" pitchFamily="18" charset="0"/>
              </a:rPr>
              <a:t>Available, dynamic and motivated</a:t>
            </a:r>
            <a:endParaRPr lang="en-US" sz="1600" dirty="0"/>
          </a:p>
          <a:p>
            <a:pPr marL="342900" lvl="0" indent="-342900" defTabSz="666750">
              <a:lnSpc>
                <a:spcPct val="90000"/>
              </a:lnSpc>
              <a:spcBef>
                <a:spcPct val="0"/>
              </a:spcBef>
              <a:spcAft>
                <a:spcPct val="15000"/>
              </a:spcAft>
              <a:buFont typeface="Wingdings" panose="05000000000000000000" pitchFamily="2" charset="2"/>
              <a:buChar char="v"/>
            </a:pPr>
            <a:r>
              <a:rPr lang="en-US" sz="1600" dirty="0">
                <a:latin typeface="Gill Sans MT" panose="020B0502020104020203" pitchFamily="34" charset="0"/>
                <a:cs typeface="Times New Roman" panose="02020603050405020304" pitchFamily="18" charset="0"/>
              </a:rPr>
              <a:t>Accepted by the populations (identified by CTD and leaders)</a:t>
            </a:r>
          </a:p>
          <a:p>
            <a:pPr marL="342900" lvl="0" indent="-342900" defTabSz="666750">
              <a:lnSpc>
                <a:spcPct val="90000"/>
              </a:lnSpc>
              <a:spcBef>
                <a:spcPct val="0"/>
              </a:spcBef>
              <a:spcAft>
                <a:spcPct val="15000"/>
              </a:spcAft>
              <a:buFont typeface="Wingdings" panose="05000000000000000000" pitchFamily="2" charset="2"/>
              <a:buChar char="v"/>
            </a:pPr>
            <a:r>
              <a:rPr lang="en-US" sz="1600" dirty="0">
                <a:latin typeface="Gill Sans MT" panose="020B0502020104020203" pitchFamily="34" charset="0"/>
                <a:cs typeface="Times New Roman" panose="02020603050405020304" pitchFamily="18" charset="0"/>
              </a:rPr>
              <a:t>Read and write in French </a:t>
            </a:r>
          </a:p>
          <a:p>
            <a:pPr marL="342900" lvl="0" indent="-342900" defTabSz="666750">
              <a:lnSpc>
                <a:spcPct val="90000"/>
              </a:lnSpc>
              <a:spcBef>
                <a:spcPct val="0"/>
              </a:spcBef>
              <a:spcAft>
                <a:spcPct val="15000"/>
              </a:spcAft>
              <a:buFont typeface="Wingdings" panose="05000000000000000000" pitchFamily="2" charset="2"/>
              <a:buChar char="v"/>
            </a:pPr>
            <a:r>
              <a:rPr lang="en-US" sz="1600" dirty="0">
                <a:latin typeface="Gill Sans MT" panose="020B0502020104020203" pitchFamily="34" charset="0"/>
                <a:cs typeface="Times New Roman" panose="02020603050405020304" pitchFamily="18" charset="0"/>
              </a:rPr>
              <a:t>Speak at least one local language</a:t>
            </a:r>
          </a:p>
        </p:txBody>
      </p:sp>
    </p:spTree>
    <p:extLst>
      <p:ext uri="{BB962C8B-B14F-4D97-AF65-F5344CB8AC3E}">
        <p14:creationId xmlns:p14="http://schemas.microsoft.com/office/powerpoint/2010/main" val="1325159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7176"/>
            <a:ext cx="6339865" cy="857250"/>
          </a:xfrm>
        </p:spPr>
        <p:txBody>
          <a:bodyPr>
            <a:noAutofit/>
          </a:bodyPr>
          <a:lstStyle/>
          <a:p>
            <a:r>
              <a:rPr lang="en-US" sz="2400" b="1" dirty="0"/>
              <a:t>Training of Community Collectors</a:t>
            </a:r>
          </a:p>
        </p:txBody>
      </p:sp>
      <p:sp>
        <p:nvSpPr>
          <p:cNvPr id="6" name="Content Placeholder 2">
            <a:extLst>
              <a:ext uri="{FF2B5EF4-FFF2-40B4-BE49-F238E27FC236}">
                <a16:creationId xmlns:a16="http://schemas.microsoft.com/office/drawing/2014/main" id="{8D625562-423A-4F74-85FA-63B581CB785C}"/>
              </a:ext>
            </a:extLst>
          </p:cNvPr>
          <p:cNvSpPr txBox="1">
            <a:spLocks/>
          </p:cNvSpPr>
          <p:nvPr/>
        </p:nvSpPr>
        <p:spPr>
          <a:xfrm>
            <a:off x="95467" y="1981200"/>
            <a:ext cx="2342933" cy="35814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Wingdings" panose="05000000000000000000" pitchFamily="2" charset="2"/>
              <a:buChar char="v"/>
            </a:pPr>
            <a:r>
              <a:rPr lang="en-US" sz="2300" dirty="0">
                <a:latin typeface="Gill Sans MT" panose="020B0502020104020203" pitchFamily="34" charset="0"/>
                <a:ea typeface="Times New Roman" panose="02020603050405020304" pitchFamily="18" charset="0"/>
                <a:cs typeface="Calibri" panose="020F0502020204030204" pitchFamily="34" charset="0"/>
              </a:rPr>
              <a:t>Training modules were adapted by VectorLink Mali Entomology staff to the needs of community collectors</a:t>
            </a:r>
          </a:p>
          <a:p>
            <a:pPr marL="0" indent="0">
              <a:spcBef>
                <a:spcPts val="0"/>
              </a:spcBef>
              <a:buNone/>
            </a:pPr>
            <a:endParaRPr lang="en-US" sz="2300" dirty="0">
              <a:latin typeface="Gill Sans MT" panose="020B0502020104020203" pitchFamily="34" charset="0"/>
              <a:ea typeface="Times New Roman" panose="02020603050405020304" pitchFamily="18" charset="0"/>
              <a:cs typeface="Calibri" panose="020F0502020204030204" pitchFamily="34" charset="0"/>
            </a:endParaRPr>
          </a:p>
          <a:p>
            <a:pPr>
              <a:spcBef>
                <a:spcPts val="0"/>
              </a:spcBef>
              <a:buFont typeface="Wingdings" panose="05000000000000000000" pitchFamily="2" charset="2"/>
              <a:buChar char="v"/>
            </a:pPr>
            <a:r>
              <a:rPr lang="en-US" sz="2300" dirty="0">
                <a:latin typeface="Gill Sans MT" panose="020B0502020104020203" pitchFamily="34" charset="0"/>
                <a:ea typeface="Times New Roman" panose="02020603050405020304" pitchFamily="18" charset="0"/>
                <a:cs typeface="Calibri" panose="020F0502020204030204" pitchFamily="34" charset="0"/>
              </a:rPr>
              <a:t>Theoretical and practical training</a:t>
            </a:r>
          </a:p>
          <a:p>
            <a:pPr marL="0" indent="0">
              <a:spcBef>
                <a:spcPts val="0"/>
              </a:spcBef>
              <a:buNone/>
            </a:pPr>
            <a:endParaRPr lang="en-US" sz="1600" dirty="0">
              <a:latin typeface="Gill Sans MT" panose="020B0502020104020203" pitchFamily="34" charset="0"/>
              <a:ea typeface="Times New Roman" panose="02020603050405020304" pitchFamily="18" charset="0"/>
              <a:cs typeface="Calibri" panose="020F0502020204030204" pitchFamily="34" charset="0"/>
            </a:endParaRPr>
          </a:p>
          <a:p>
            <a:pPr marL="0" indent="0">
              <a:spcBef>
                <a:spcPts val="0"/>
              </a:spcBef>
              <a:buNone/>
            </a:pPr>
            <a:endParaRPr lang="en-US" sz="1600" dirty="0">
              <a:latin typeface="Gill Sans MT" panose="020B0502020104020203" pitchFamily="34" charset="0"/>
            </a:endParaRPr>
          </a:p>
          <a:p>
            <a:pPr>
              <a:spcBef>
                <a:spcPts val="0"/>
              </a:spcBef>
            </a:pPr>
            <a:endParaRPr lang="en-US" sz="1800" dirty="0"/>
          </a:p>
        </p:txBody>
      </p:sp>
      <p:sp>
        <p:nvSpPr>
          <p:cNvPr id="7" name="Content Placeholder 2">
            <a:extLst>
              <a:ext uri="{FF2B5EF4-FFF2-40B4-BE49-F238E27FC236}">
                <a16:creationId xmlns:a16="http://schemas.microsoft.com/office/drawing/2014/main" id="{33DF6384-A2CD-4EE5-AD34-2B9ED0F6DB6B}"/>
              </a:ext>
            </a:extLst>
          </p:cNvPr>
          <p:cNvSpPr>
            <a:spLocks noGrp="1"/>
          </p:cNvSpPr>
          <p:nvPr>
            <p:ph idx="1"/>
          </p:nvPr>
        </p:nvSpPr>
        <p:spPr>
          <a:xfrm>
            <a:off x="2743200" y="1305213"/>
            <a:ext cx="3177437" cy="4714587"/>
          </a:xfrm>
        </p:spPr>
        <p:txBody>
          <a:bodyPr>
            <a:noAutofit/>
          </a:bodyPr>
          <a:lstStyle/>
          <a:p>
            <a:pPr marL="0" indent="0" algn="ctr">
              <a:buNone/>
            </a:pPr>
            <a:r>
              <a:rPr lang="en-US" sz="1600" b="1" dirty="0">
                <a:latin typeface="Gill Sans MT" panose="020B0502020104020203" pitchFamily="34" charset="0"/>
                <a:ea typeface="Times New Roman" panose="02020603050405020304" pitchFamily="18" charset="0"/>
                <a:cs typeface="Calibri" panose="020F0502020204030204" pitchFamily="34" charset="0"/>
              </a:rPr>
              <a:t>Training modules (2020)</a:t>
            </a:r>
            <a:endParaRPr lang="en-US" sz="1600" b="1" dirty="0">
              <a:effectLst/>
              <a:latin typeface="Gill Sans MT" panose="020B0502020104020203" pitchFamily="34" charset="0"/>
              <a:ea typeface="Times New Roman" panose="02020603050405020304" pitchFamily="18" charset="0"/>
              <a:cs typeface="Calibri" panose="020F0502020204030204" pitchFamily="34" charset="0"/>
            </a:endParaRPr>
          </a:p>
          <a:p>
            <a:r>
              <a:rPr lang="en-US" sz="1600" dirty="0">
                <a:latin typeface="Gill Sans MT" panose="020B0502020104020203" pitchFamily="34" charset="0"/>
                <a:ea typeface="Times New Roman" panose="02020603050405020304" pitchFamily="18" charset="0"/>
                <a:cs typeface="Calibri" panose="020F0502020204030204" pitchFamily="34" charset="0"/>
              </a:rPr>
              <a:t>Methods and procedures for</a:t>
            </a:r>
            <a:r>
              <a:rPr lang="en-US" sz="1600" dirty="0">
                <a:effectLst/>
                <a:latin typeface="Gill Sans MT" panose="020B0502020104020203" pitchFamily="34" charset="0"/>
                <a:ea typeface="Times New Roman" panose="02020603050405020304" pitchFamily="18" charset="0"/>
                <a:cs typeface="Calibri" panose="020F0502020204030204" pitchFamily="34" charset="0"/>
              </a:rPr>
              <a:t> CDC light traps collection</a:t>
            </a:r>
          </a:p>
          <a:p>
            <a:r>
              <a:rPr lang="en-US" sz="1600" dirty="0">
                <a:latin typeface="Gill Sans MT" panose="020B0502020104020203" pitchFamily="34" charset="0"/>
                <a:ea typeface="Times New Roman" panose="02020603050405020304" pitchFamily="18" charset="0"/>
                <a:cs typeface="Calibri" panose="020F0502020204030204" pitchFamily="34" charset="0"/>
              </a:rPr>
              <a:t>Morphological identification of mosquito genus (s</a:t>
            </a:r>
            <a:r>
              <a:rPr lang="en-US" sz="1600" dirty="0">
                <a:effectLst/>
                <a:latin typeface="Gill Sans MT" panose="020B0502020104020203" pitchFamily="34" charset="0"/>
                <a:ea typeface="Times New Roman" panose="02020603050405020304" pitchFamily="18" charset="0"/>
                <a:cs typeface="Calibri" panose="020F0502020204030204" pitchFamily="34" charset="0"/>
              </a:rPr>
              <a:t>eparation of Anopheles from other mosquitoes)</a:t>
            </a:r>
          </a:p>
          <a:p>
            <a:r>
              <a:rPr lang="en-US" sz="1600" dirty="0">
                <a:latin typeface="Gill Sans MT" panose="020B0502020104020203" pitchFamily="34" charset="0"/>
              </a:rPr>
              <a:t>Completion of data forms</a:t>
            </a:r>
          </a:p>
          <a:p>
            <a:r>
              <a:rPr lang="en-US" sz="1600" dirty="0">
                <a:latin typeface="Gill Sans MT" panose="020B0502020104020203" pitchFamily="34" charset="0"/>
              </a:rPr>
              <a:t>Storage of mosquito samples</a:t>
            </a:r>
          </a:p>
          <a:p>
            <a:pPr marL="0" indent="0">
              <a:buNone/>
            </a:pPr>
            <a:r>
              <a:rPr lang="en-US" sz="1600" b="1" dirty="0">
                <a:latin typeface="Gill Sans MT" panose="020B0502020104020203" pitchFamily="34" charset="0"/>
              </a:rPr>
              <a:t>      Training modules (2021)</a:t>
            </a:r>
            <a:r>
              <a:rPr lang="en-US" sz="1600" dirty="0">
                <a:latin typeface="Gill Sans MT" panose="020B0502020104020203" pitchFamily="34" charset="0"/>
              </a:rPr>
              <a:t> </a:t>
            </a:r>
          </a:p>
          <a:p>
            <a:r>
              <a:rPr lang="en-US" sz="1600" dirty="0">
                <a:latin typeface="Gill Sans MT" panose="020B0502020104020203" pitchFamily="34" charset="0"/>
                <a:ea typeface="Times New Roman" panose="02020603050405020304" pitchFamily="18" charset="0"/>
                <a:cs typeface="Calibri" panose="020F0502020204030204" pitchFamily="34" charset="0"/>
              </a:rPr>
              <a:t>Methods and procedures for pyrethrum spray catch (PSC) collection</a:t>
            </a:r>
          </a:p>
          <a:p>
            <a:r>
              <a:rPr lang="en-US" sz="1600" dirty="0">
                <a:latin typeface="Gill Sans MT" panose="020B0502020104020203" pitchFamily="34" charset="0"/>
              </a:rPr>
              <a:t>Collection (methods and procedures) and rearing of An. gambiae </a:t>
            </a:r>
            <a:r>
              <a:rPr lang="en-US" sz="1600" dirty="0" err="1">
                <a:latin typeface="Gill Sans MT" panose="020B0502020104020203" pitchFamily="34" charset="0"/>
              </a:rPr>
              <a:t>s.l.</a:t>
            </a:r>
            <a:r>
              <a:rPr lang="en-US" sz="1600" dirty="0">
                <a:latin typeface="Gill Sans MT" panose="020B0502020104020203" pitchFamily="34" charset="0"/>
              </a:rPr>
              <a:t> larvae for susceptibility testing</a:t>
            </a:r>
            <a:endParaRPr lang="en-US" sz="1600" dirty="0">
              <a:latin typeface="Gill Sans MT" panose="020B0502020104020203" pitchFamily="34" charset="0"/>
              <a:ea typeface="Times New Roman" panose="02020603050405020304" pitchFamily="18" charset="0"/>
              <a:cs typeface="Calibri" panose="020F0502020204030204" pitchFamily="34" charset="0"/>
            </a:endParaRPr>
          </a:p>
          <a:p>
            <a:endParaRPr lang="en-US" sz="1600" dirty="0">
              <a:latin typeface="Gill Sans MT" panose="020B0502020104020203" pitchFamily="34" charset="0"/>
            </a:endParaRPr>
          </a:p>
          <a:p>
            <a:endParaRPr lang="en-US" sz="1800" dirty="0"/>
          </a:p>
        </p:txBody>
      </p:sp>
      <p:pic>
        <p:nvPicPr>
          <p:cNvPr id="8" name="Picture 1" descr="A picture containing indoor, wall, ceiling, room&#10;&#10;Description automatically generated">
            <a:extLst>
              <a:ext uri="{FF2B5EF4-FFF2-40B4-BE49-F238E27FC236}">
                <a16:creationId xmlns:a16="http://schemas.microsoft.com/office/drawing/2014/main" id="{9B77AD41-CB15-43F4-8038-75CE02274D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768"/>
          <a:stretch/>
        </p:blipFill>
        <p:spPr bwMode="auto">
          <a:xfrm>
            <a:off x="5920637" y="3471937"/>
            <a:ext cx="3068949" cy="16712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A picture containing wall&#10;&#10;Description automatically generated">
            <a:extLst>
              <a:ext uri="{FF2B5EF4-FFF2-40B4-BE49-F238E27FC236}">
                <a16:creationId xmlns:a16="http://schemas.microsoft.com/office/drawing/2014/main" id="{869C3D3E-F74C-4097-A67A-300DB6739E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090"/>
          <a:stretch/>
        </p:blipFill>
        <p:spPr bwMode="auto">
          <a:xfrm rot="5400000">
            <a:off x="5796335" y="1714439"/>
            <a:ext cx="1834360" cy="15857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 picture containing text&#10;&#10;Description automatically generated">
            <a:extLst>
              <a:ext uri="{FF2B5EF4-FFF2-40B4-BE49-F238E27FC236}">
                <a16:creationId xmlns:a16="http://schemas.microsoft.com/office/drawing/2014/main" id="{595D52C5-6616-4062-B289-53129A65AF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382876" y="1818344"/>
            <a:ext cx="1838600" cy="13835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8FDF2F6-C57C-467F-9B82-A58155DDB550}"/>
              </a:ext>
            </a:extLst>
          </p:cNvPr>
          <p:cNvSpPr txBox="1"/>
          <p:nvPr/>
        </p:nvSpPr>
        <p:spPr>
          <a:xfrm>
            <a:off x="19267" y="6096000"/>
            <a:ext cx="9124733" cy="830997"/>
          </a:xfrm>
          <a:prstGeom prst="rect">
            <a:avLst/>
          </a:prstGeom>
          <a:noFill/>
        </p:spPr>
        <p:txBody>
          <a:bodyPr wrap="square" rtlCol="0">
            <a:spAutoFit/>
          </a:bodyPr>
          <a:lstStyle/>
          <a:p>
            <a:r>
              <a:rPr lang="en-US" sz="1600" b="1" dirty="0">
                <a:latin typeface="Gill Sans MT" panose="020B0502020104020203" pitchFamily="34" charset="0"/>
                <a:cs typeface="Calibri" panose="020F0502020204030204" pitchFamily="34" charset="0"/>
              </a:rPr>
              <a:t>After the training, VectorLink Mali Entomology staff worked closely in the field with community collectors for 5 days to ensure activities were completed in accordance with the training.</a:t>
            </a:r>
          </a:p>
        </p:txBody>
      </p:sp>
      <p:sp>
        <p:nvSpPr>
          <p:cNvPr id="4" name="Left Brace 3">
            <a:extLst>
              <a:ext uri="{FF2B5EF4-FFF2-40B4-BE49-F238E27FC236}">
                <a16:creationId xmlns:a16="http://schemas.microsoft.com/office/drawing/2014/main" id="{E41DA83F-1264-4366-901E-A8AEDBD1DBD0}"/>
              </a:ext>
            </a:extLst>
          </p:cNvPr>
          <p:cNvSpPr/>
          <p:nvPr/>
        </p:nvSpPr>
        <p:spPr>
          <a:xfrm>
            <a:off x="2514600" y="1590136"/>
            <a:ext cx="457200" cy="427726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B03D7FD3-9A2E-4F67-83E3-E4BBAB28D129}"/>
              </a:ext>
            </a:extLst>
          </p:cNvPr>
          <p:cNvSpPr txBox="1"/>
          <p:nvPr/>
        </p:nvSpPr>
        <p:spPr>
          <a:xfrm>
            <a:off x="6321595" y="5143220"/>
            <a:ext cx="1486304" cy="261610"/>
          </a:xfrm>
          <a:prstGeom prst="rect">
            <a:avLst/>
          </a:prstGeom>
          <a:noFill/>
        </p:spPr>
        <p:txBody>
          <a:bodyPr wrap="none" rtlCol="0">
            <a:spAutoFit/>
          </a:bodyPr>
          <a:lstStyle/>
          <a:p>
            <a:r>
              <a:rPr lang="en-US" sz="1100" b="1" i="1" dirty="0"/>
              <a:t>2021 training  session </a:t>
            </a:r>
          </a:p>
        </p:txBody>
      </p:sp>
    </p:spTree>
    <p:extLst>
      <p:ext uri="{BB962C8B-B14F-4D97-AF65-F5344CB8AC3E}">
        <p14:creationId xmlns:p14="http://schemas.microsoft.com/office/powerpoint/2010/main" val="2949055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7543800" cy="857250"/>
          </a:xfrm>
        </p:spPr>
        <p:txBody>
          <a:bodyPr>
            <a:noAutofit/>
          </a:bodyPr>
          <a:lstStyle/>
          <a:p>
            <a:r>
              <a:rPr lang="en-US" sz="2400" b="1" dirty="0"/>
              <a:t>P</a:t>
            </a:r>
            <a:r>
              <a:rPr lang="en-US" sz="2400" b="1" dirty="0">
                <a:latin typeface="Arial" panose="020B0604020202020204" pitchFamily="34" charset="0"/>
                <a:cs typeface="Arial" panose="020B0604020202020204" pitchFamily="34" charset="0"/>
              </a:rPr>
              <a:t>ractical arrangements for Community-Based Surveillance implementation</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E55274A8-A807-4221-B5CB-A215E61C5B30}"/>
              </a:ext>
            </a:extLst>
          </p:cNvPr>
          <p:cNvSpPr txBox="1">
            <a:spLocks/>
          </p:cNvSpPr>
          <p:nvPr/>
        </p:nvSpPr>
        <p:spPr>
          <a:xfrm>
            <a:off x="76201" y="1371600"/>
            <a:ext cx="9067800" cy="2388961"/>
          </a:xfrm>
          <a:prstGeom prst="rect">
            <a:avLst/>
          </a:prstGeom>
        </p:spPr>
        <p:txBody>
          <a:bodyPr>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nSpc>
                <a:spcPct val="90000"/>
              </a:lnSpc>
              <a:spcAft>
                <a:spcPts val="600"/>
              </a:spcAft>
            </a:pPr>
            <a:r>
              <a:rPr lang="en-US" sz="1600" dirty="0">
                <a:latin typeface="Gill Sans MT" panose="020B0502020104020203" pitchFamily="34" charset="0"/>
              </a:rPr>
              <a:t>Need to have continuous energy.  Several power cuts were noted in the areas from the national electricity service.  We opted to install solar panels in each of our sites to ensure a complete charge of batteries. </a:t>
            </a:r>
          </a:p>
          <a:p>
            <a:pPr>
              <a:lnSpc>
                <a:spcPct val="90000"/>
              </a:lnSpc>
              <a:spcAft>
                <a:spcPts val="600"/>
              </a:spcAft>
            </a:pPr>
            <a:r>
              <a:rPr lang="en-US" sz="1600" dirty="0">
                <a:latin typeface="Gill Sans MT" panose="020B0502020104020203" pitchFamily="34" charset="0"/>
              </a:rPr>
              <a:t>CTDs arranged for the recharging of the station and the storage of the materials (CDC-LT, sheets, insecticide aerosols, petri dishes etc.)</a:t>
            </a:r>
          </a:p>
          <a:p>
            <a:pPr>
              <a:lnSpc>
                <a:spcPct val="90000"/>
              </a:lnSpc>
              <a:spcAft>
                <a:spcPts val="600"/>
              </a:spcAft>
            </a:pPr>
            <a:r>
              <a:rPr lang="en-US" sz="1600" dirty="0">
                <a:latin typeface="Gill Sans MT" panose="020B0502020104020203" pitchFamily="34" charset="0"/>
              </a:rPr>
              <a:t>CTDs found space in their refrigerator to store collected samples by community collectors until the samples could be sent to the VectorLink Mali entomological technicians for identification and individual preservation in Eppendorf tubes for further laboratory analyses.</a:t>
            </a:r>
          </a:p>
        </p:txBody>
      </p:sp>
      <p:pic>
        <p:nvPicPr>
          <p:cNvPr id="6" name="Picture 5">
            <a:extLst>
              <a:ext uri="{FF2B5EF4-FFF2-40B4-BE49-F238E27FC236}">
                <a16:creationId xmlns:a16="http://schemas.microsoft.com/office/drawing/2014/main" id="{04BC7F9B-D330-42B8-9B9C-E1F3D2276C7F}"/>
              </a:ext>
            </a:extLst>
          </p:cNvPr>
          <p:cNvPicPr>
            <a:picLocks noChangeAspect="1"/>
          </p:cNvPicPr>
          <p:nvPr/>
        </p:nvPicPr>
        <p:blipFill>
          <a:blip r:embed="rId2"/>
          <a:stretch>
            <a:fillRect/>
          </a:stretch>
        </p:blipFill>
        <p:spPr>
          <a:xfrm rot="16200000">
            <a:off x="874955" y="3519841"/>
            <a:ext cx="1602890" cy="2640408"/>
          </a:xfrm>
          <a:prstGeom prst="rect">
            <a:avLst/>
          </a:prstGeom>
        </p:spPr>
      </p:pic>
      <p:pic>
        <p:nvPicPr>
          <p:cNvPr id="7" name="Picture 6">
            <a:extLst>
              <a:ext uri="{FF2B5EF4-FFF2-40B4-BE49-F238E27FC236}">
                <a16:creationId xmlns:a16="http://schemas.microsoft.com/office/drawing/2014/main" id="{47055C62-3AA6-4190-8A79-18A343132DFC}"/>
              </a:ext>
            </a:extLst>
          </p:cNvPr>
          <p:cNvPicPr>
            <a:picLocks noChangeAspect="1"/>
          </p:cNvPicPr>
          <p:nvPr/>
        </p:nvPicPr>
        <p:blipFill>
          <a:blip r:embed="rId3"/>
          <a:stretch>
            <a:fillRect/>
          </a:stretch>
        </p:blipFill>
        <p:spPr>
          <a:xfrm>
            <a:off x="5876369" y="4038598"/>
            <a:ext cx="2852120" cy="1602892"/>
          </a:xfrm>
          <a:prstGeom prst="rect">
            <a:avLst/>
          </a:prstGeom>
        </p:spPr>
      </p:pic>
      <p:pic>
        <p:nvPicPr>
          <p:cNvPr id="8" name="Picture 7">
            <a:extLst>
              <a:ext uri="{FF2B5EF4-FFF2-40B4-BE49-F238E27FC236}">
                <a16:creationId xmlns:a16="http://schemas.microsoft.com/office/drawing/2014/main" id="{1933AC3C-4EBC-4775-83E8-0A114C1F8F1B}"/>
              </a:ext>
            </a:extLst>
          </p:cNvPr>
          <p:cNvPicPr>
            <a:picLocks noChangeAspect="1"/>
          </p:cNvPicPr>
          <p:nvPr/>
        </p:nvPicPr>
        <p:blipFill>
          <a:blip r:embed="rId4"/>
          <a:stretch>
            <a:fillRect/>
          </a:stretch>
        </p:blipFill>
        <p:spPr>
          <a:xfrm>
            <a:off x="3059598" y="4038599"/>
            <a:ext cx="2782998" cy="1602892"/>
          </a:xfrm>
          <a:prstGeom prst="rect">
            <a:avLst/>
          </a:prstGeom>
        </p:spPr>
      </p:pic>
    </p:spTree>
    <p:extLst>
      <p:ext uri="{BB962C8B-B14F-4D97-AF65-F5344CB8AC3E}">
        <p14:creationId xmlns:p14="http://schemas.microsoft.com/office/powerpoint/2010/main" val="317212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857250"/>
          </a:xfrm>
        </p:spPr>
        <p:txBody>
          <a:bodyPr>
            <a:noAutofit/>
          </a:bodyPr>
          <a:lstStyle/>
          <a:p>
            <a:r>
              <a:rPr lang="en-US" sz="2400" b="1" dirty="0"/>
              <a:t>The 2020 Community-Based Surveillance pilot sites and methodology</a:t>
            </a:r>
          </a:p>
        </p:txBody>
      </p:sp>
      <p:sp>
        <p:nvSpPr>
          <p:cNvPr id="6" name="Text Placeholder 2">
            <a:extLst>
              <a:ext uri="{FF2B5EF4-FFF2-40B4-BE49-F238E27FC236}">
                <a16:creationId xmlns:a16="http://schemas.microsoft.com/office/drawing/2014/main" id="{6DD8B3E4-6BCE-4DE0-91C1-5D68DADFE5F8}"/>
              </a:ext>
            </a:extLst>
          </p:cNvPr>
          <p:cNvSpPr txBox="1">
            <a:spLocks/>
          </p:cNvSpPr>
          <p:nvPr/>
        </p:nvSpPr>
        <p:spPr>
          <a:xfrm>
            <a:off x="228601" y="1219200"/>
            <a:ext cx="4343400" cy="639762"/>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b="1" dirty="0">
                <a:latin typeface="Gill Sans MT" panose="020B0502020104020203" pitchFamily="34" charset="0"/>
              </a:rPr>
              <a:t>Sites</a:t>
            </a:r>
          </a:p>
        </p:txBody>
      </p:sp>
      <p:sp>
        <p:nvSpPr>
          <p:cNvPr id="7" name="Content Placeholder 3">
            <a:extLst>
              <a:ext uri="{FF2B5EF4-FFF2-40B4-BE49-F238E27FC236}">
                <a16:creationId xmlns:a16="http://schemas.microsoft.com/office/drawing/2014/main" id="{5C7ED376-07FA-46CC-819F-4C575FEC6970}"/>
              </a:ext>
            </a:extLst>
          </p:cNvPr>
          <p:cNvSpPr txBox="1">
            <a:spLocks/>
          </p:cNvSpPr>
          <p:nvPr/>
        </p:nvSpPr>
        <p:spPr>
          <a:xfrm>
            <a:off x="-15949" y="1620875"/>
            <a:ext cx="4114799" cy="2265325"/>
          </a:xfrm>
          <a:prstGeom prst="rect">
            <a:avLst/>
          </a:prstGeom>
        </p:spPr>
        <p:txBody>
          <a:bodyPr>
            <a:normAutofit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Aft>
                <a:spcPts val="600"/>
              </a:spcAft>
            </a:pPr>
            <a:r>
              <a:rPr lang="en-US" sz="2000" dirty="0">
                <a:latin typeface="Gill Sans MT" panose="020B0502020104020203" pitchFamily="34" charset="0"/>
                <a:ea typeface="Times New Roman" panose="02020603050405020304" pitchFamily="18" charset="0"/>
                <a:cs typeface="Times New Roman" panose="02020603050405020304" pitchFamily="18" charset="0"/>
              </a:rPr>
              <a:t>Two sites in Mopti District.</a:t>
            </a:r>
          </a:p>
          <a:p>
            <a:pPr lvl="1">
              <a:spcAft>
                <a:spcPts val="600"/>
              </a:spcAft>
            </a:pPr>
            <a:r>
              <a:rPr lang="en-US" sz="2000" dirty="0">
                <a:latin typeface="Gill Sans MT" panose="020B0502020104020203" pitchFamily="34" charset="0"/>
                <a:ea typeface="Times New Roman" panose="02020603050405020304" pitchFamily="18" charset="0"/>
                <a:cs typeface="Times New Roman" panose="02020603050405020304" pitchFamily="18" charset="0"/>
              </a:rPr>
              <a:t>One sprayed site with </a:t>
            </a:r>
            <a:r>
              <a:rPr lang="en-US" sz="2000" dirty="0" err="1">
                <a:latin typeface="Gill Sans MT" panose="020B0502020104020203" pitchFamily="34" charset="0"/>
                <a:ea typeface="Times New Roman" panose="02020603050405020304" pitchFamily="18" charset="0"/>
                <a:cs typeface="Times New Roman" panose="02020603050405020304" pitchFamily="18" charset="0"/>
              </a:rPr>
              <a:t>Fludora</a:t>
            </a:r>
            <a:r>
              <a:rPr lang="en-US" sz="2000" dirty="0">
                <a:latin typeface="Gill Sans MT" panose="020B0502020104020203" pitchFamily="34" charset="0"/>
                <a:ea typeface="Times New Roman" panose="02020603050405020304" pitchFamily="18" charset="0"/>
                <a:cs typeface="Times New Roman" panose="02020603050405020304" pitchFamily="18" charset="0"/>
              </a:rPr>
              <a:t>® Fusion WP-SB (Sarema) </a:t>
            </a:r>
          </a:p>
          <a:p>
            <a:pPr lvl="1">
              <a:spcAft>
                <a:spcPts val="600"/>
              </a:spcAft>
            </a:pPr>
            <a:r>
              <a:rPr lang="en-US" sz="2000" dirty="0">
                <a:latin typeface="Gill Sans MT" panose="020B0502020104020203" pitchFamily="34" charset="0"/>
                <a:ea typeface="Times New Roman" panose="02020603050405020304" pitchFamily="18" charset="0"/>
                <a:cs typeface="Times New Roman" panose="02020603050405020304" pitchFamily="18" charset="0"/>
              </a:rPr>
              <a:t>A non-sprayed village (</a:t>
            </a:r>
            <a:r>
              <a:rPr lang="en-US" sz="2000" dirty="0" err="1">
                <a:latin typeface="Gill Sans MT" panose="020B0502020104020203" pitchFamily="34" charset="0"/>
                <a:ea typeface="Times New Roman" panose="02020603050405020304" pitchFamily="18" charset="0"/>
                <a:cs typeface="Times New Roman" panose="02020603050405020304" pitchFamily="18" charset="0"/>
              </a:rPr>
              <a:t>Toguel</a:t>
            </a:r>
            <a:r>
              <a:rPr lang="en-US" sz="2000" dirty="0">
                <a:latin typeface="Gill Sans MT" panose="020B0502020104020203" pitchFamily="34" charset="0"/>
                <a:ea typeface="Times New Roman" panose="02020603050405020304" pitchFamily="18" charset="0"/>
                <a:cs typeface="Times New Roman" panose="02020603050405020304" pitchFamily="18" charset="0"/>
              </a:rPr>
              <a:t>). Note that </a:t>
            </a:r>
            <a:r>
              <a:rPr lang="en-US" sz="2000" dirty="0" err="1">
                <a:latin typeface="Gill Sans MT" panose="020B0502020104020203" pitchFamily="34" charset="0"/>
                <a:ea typeface="Times New Roman" panose="02020603050405020304" pitchFamily="18" charset="0"/>
                <a:cs typeface="Times New Roman" panose="02020603050405020304" pitchFamily="18" charset="0"/>
              </a:rPr>
              <a:t>Toguel</a:t>
            </a:r>
            <a:r>
              <a:rPr lang="en-US" sz="2000" dirty="0">
                <a:latin typeface="Gill Sans MT" panose="020B0502020104020203" pitchFamily="34" charset="0"/>
                <a:ea typeface="Times New Roman" panose="02020603050405020304" pitchFamily="18" charset="0"/>
                <a:cs typeface="Times New Roman" panose="02020603050405020304" pitchFamily="18" charset="0"/>
              </a:rPr>
              <a:t> was sprayed in 2019 with Actellic 300CS.</a:t>
            </a:r>
          </a:p>
          <a:p>
            <a:endParaRPr lang="en-US" sz="2000" dirty="0"/>
          </a:p>
        </p:txBody>
      </p:sp>
      <p:sp>
        <p:nvSpPr>
          <p:cNvPr id="8" name="Text Placeholder 4">
            <a:extLst>
              <a:ext uri="{FF2B5EF4-FFF2-40B4-BE49-F238E27FC236}">
                <a16:creationId xmlns:a16="http://schemas.microsoft.com/office/drawing/2014/main" id="{77E8B1FD-0BC0-426E-94F2-1EF707ADA1C2}"/>
              </a:ext>
            </a:extLst>
          </p:cNvPr>
          <p:cNvSpPr txBox="1">
            <a:spLocks/>
          </p:cNvSpPr>
          <p:nvPr/>
        </p:nvSpPr>
        <p:spPr>
          <a:xfrm>
            <a:off x="4563140" y="1181100"/>
            <a:ext cx="5389033" cy="381000"/>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b="1" dirty="0">
                <a:latin typeface="Gill Sans MT" panose="020B0502020104020203" pitchFamily="34" charset="0"/>
              </a:rPr>
              <a:t>Methods</a:t>
            </a:r>
          </a:p>
        </p:txBody>
      </p:sp>
      <p:sp>
        <p:nvSpPr>
          <p:cNvPr id="9" name="Content Placeholder 5">
            <a:extLst>
              <a:ext uri="{FF2B5EF4-FFF2-40B4-BE49-F238E27FC236}">
                <a16:creationId xmlns:a16="http://schemas.microsoft.com/office/drawing/2014/main" id="{89044798-7D45-4279-926A-321DFDF4FC18}"/>
              </a:ext>
            </a:extLst>
          </p:cNvPr>
          <p:cNvSpPr txBox="1">
            <a:spLocks/>
          </p:cNvSpPr>
          <p:nvPr/>
        </p:nvSpPr>
        <p:spPr>
          <a:xfrm>
            <a:off x="3886198" y="1562100"/>
            <a:ext cx="5029201" cy="3848100"/>
          </a:xfrm>
          <a:prstGeom prst="rect">
            <a:avLst/>
          </a:prstGeom>
        </p:spPr>
        <p:txBody>
          <a:bodyPr>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700" dirty="0">
                <a:latin typeface="Gill Sans MT" panose="020B0502020104020203" pitchFamily="34" charset="0"/>
              </a:rPr>
              <a:t>CDC-LT: 3 traps per night indoors for 20 nights per month (60 houses total per month). </a:t>
            </a:r>
          </a:p>
          <a:p>
            <a:r>
              <a:rPr lang="en-US" sz="1700" dirty="0">
                <a:latin typeface="Gill Sans MT" panose="020B0502020104020203" pitchFamily="34" charset="0"/>
              </a:rPr>
              <a:t>The same 60 houses monitored each month.</a:t>
            </a:r>
          </a:p>
          <a:p>
            <a:r>
              <a:rPr lang="en-US" sz="1700" dirty="0">
                <a:latin typeface="Gill Sans MT" panose="020B0502020104020203" pitchFamily="34" charset="0"/>
              </a:rPr>
              <a:t>PSC: 3 rooms per day for 2 days per week (24 rooms per month).</a:t>
            </a:r>
          </a:p>
          <a:p>
            <a:r>
              <a:rPr lang="en-US" sz="1700" dirty="0">
                <a:latin typeface="Gill Sans MT" panose="020B0502020104020203" pitchFamily="34" charset="0"/>
              </a:rPr>
              <a:t>Collections stored in petri dishes in a refrigerator with all the necessary information (type of method, date, number of the house etc.).</a:t>
            </a:r>
          </a:p>
          <a:p>
            <a:r>
              <a:rPr lang="en-US" sz="1700" dirty="0">
                <a:latin typeface="Gill Sans MT" panose="020B0502020104020203" pitchFamily="34" charset="0"/>
              </a:rPr>
              <a:t>Recording on the paper data collection forms with the same information on the petri dishes.</a:t>
            </a:r>
          </a:p>
          <a:p>
            <a:r>
              <a:rPr lang="en-US" sz="1700" dirty="0">
                <a:latin typeface="Gill Sans MT" panose="020B0502020104020203" pitchFamily="34" charset="0"/>
              </a:rPr>
              <a:t>All preserved samples were recovered by VectorLink staff monthly for further identification and laboratory processing</a:t>
            </a:r>
          </a:p>
        </p:txBody>
      </p:sp>
      <p:pic>
        <p:nvPicPr>
          <p:cNvPr id="10" name="Picture 9">
            <a:extLst>
              <a:ext uri="{FF2B5EF4-FFF2-40B4-BE49-F238E27FC236}">
                <a16:creationId xmlns:a16="http://schemas.microsoft.com/office/drawing/2014/main" id="{CCA09167-2BC1-4571-B9D1-C1ABA93D7198}"/>
              </a:ext>
            </a:extLst>
          </p:cNvPr>
          <p:cNvPicPr>
            <a:picLocks noChangeAspect="1"/>
          </p:cNvPicPr>
          <p:nvPr/>
        </p:nvPicPr>
        <p:blipFill>
          <a:blip r:embed="rId2"/>
          <a:stretch>
            <a:fillRect/>
          </a:stretch>
        </p:blipFill>
        <p:spPr>
          <a:xfrm>
            <a:off x="285252" y="3947529"/>
            <a:ext cx="3372348" cy="1919871"/>
          </a:xfrm>
          <a:prstGeom prst="rect">
            <a:avLst/>
          </a:prstGeom>
        </p:spPr>
      </p:pic>
    </p:spTree>
    <p:extLst>
      <p:ext uri="{BB962C8B-B14F-4D97-AF65-F5344CB8AC3E}">
        <p14:creationId xmlns:p14="http://schemas.microsoft.com/office/powerpoint/2010/main" val="165568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341395" cy="857250"/>
          </a:xfrm>
        </p:spPr>
        <p:txBody>
          <a:bodyPr>
            <a:noAutofit/>
          </a:bodyPr>
          <a:lstStyle/>
          <a:p>
            <a:r>
              <a:rPr lang="en-US" sz="2400" b="1" dirty="0"/>
              <a:t>2020 Community-Based Surveillance pilot results</a:t>
            </a:r>
            <a:endParaRPr lang="en-US" sz="2400" b="1" dirty="0">
              <a:latin typeface="Arial" panose="020B0604020202020204" pitchFamily="34" charset="0"/>
              <a:cs typeface="Arial" panose="020B0604020202020204" pitchFamily="34" charset="0"/>
            </a:endParaRPr>
          </a:p>
        </p:txBody>
      </p:sp>
      <p:sp>
        <p:nvSpPr>
          <p:cNvPr id="7" name="Text Placeholder 4">
            <a:extLst>
              <a:ext uri="{FF2B5EF4-FFF2-40B4-BE49-F238E27FC236}">
                <a16:creationId xmlns:a16="http://schemas.microsoft.com/office/drawing/2014/main" id="{69053ACE-EA97-40F8-955A-BAEE635548D0}"/>
              </a:ext>
            </a:extLst>
          </p:cNvPr>
          <p:cNvSpPr txBox="1">
            <a:spLocks/>
          </p:cNvSpPr>
          <p:nvPr/>
        </p:nvSpPr>
        <p:spPr>
          <a:xfrm>
            <a:off x="228600" y="1371600"/>
            <a:ext cx="4302415" cy="532439"/>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800" b="1" dirty="0">
                <a:solidFill>
                  <a:srgbClr val="FF0000"/>
                </a:solidFill>
                <a:latin typeface="Gill Sans MT" panose="020B0502020104020203" pitchFamily="34" charset="0"/>
              </a:rPr>
              <a:t>CDC-LT (August – December 2020)</a:t>
            </a:r>
          </a:p>
        </p:txBody>
      </p:sp>
      <p:sp>
        <p:nvSpPr>
          <p:cNvPr id="8" name="Content Placeholder 5">
            <a:extLst>
              <a:ext uri="{FF2B5EF4-FFF2-40B4-BE49-F238E27FC236}">
                <a16:creationId xmlns:a16="http://schemas.microsoft.com/office/drawing/2014/main" id="{35D042A5-E795-4BB0-BA7F-E63FC1D02637}"/>
              </a:ext>
            </a:extLst>
          </p:cNvPr>
          <p:cNvSpPr txBox="1">
            <a:spLocks/>
          </p:cNvSpPr>
          <p:nvPr/>
        </p:nvSpPr>
        <p:spPr>
          <a:xfrm>
            <a:off x="31812" y="1827839"/>
            <a:ext cx="4270603" cy="2363161"/>
          </a:xfrm>
          <a:prstGeom prst="rect">
            <a:avLst/>
          </a:prstGeom>
        </p:spPr>
        <p:txBody>
          <a:bodyPr>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latin typeface="Gill Sans MT" panose="020B0502020104020203" pitchFamily="34" charset="0"/>
              </a:rPr>
              <a:t>Mopti District </a:t>
            </a:r>
          </a:p>
          <a:p>
            <a:pPr>
              <a:buFont typeface="Wingdings" panose="05000000000000000000" pitchFamily="2" charset="2"/>
              <a:buChar char="v"/>
            </a:pPr>
            <a:r>
              <a:rPr lang="en-US" sz="1600" b="1" dirty="0">
                <a:latin typeface="Gill Sans MT" panose="020B0502020104020203" pitchFamily="34" charset="0"/>
              </a:rPr>
              <a:t>Sarema </a:t>
            </a:r>
            <a:r>
              <a:rPr lang="en-US" sz="1600" dirty="0">
                <a:latin typeface="Gill Sans MT" panose="020B0502020104020203" pitchFamily="34" charset="0"/>
              </a:rPr>
              <a:t>sprayed with </a:t>
            </a:r>
            <a:r>
              <a:rPr lang="en-US" sz="1600" dirty="0" err="1">
                <a:latin typeface="Gill Sans MT" panose="020B0502020104020203" pitchFamily="34" charset="0"/>
              </a:rPr>
              <a:t>Fludora</a:t>
            </a:r>
            <a:r>
              <a:rPr lang="en-US" sz="1600" dirty="0">
                <a:latin typeface="Gill Sans MT" panose="020B0502020104020203" pitchFamily="34" charset="0"/>
              </a:rPr>
              <a:t> Fusion: </a:t>
            </a:r>
            <a:r>
              <a:rPr lang="en-US" sz="1600" b="1" dirty="0">
                <a:latin typeface="Gill Sans MT" panose="020B0502020104020203" pitchFamily="34" charset="0"/>
              </a:rPr>
              <a:t>5,202 </a:t>
            </a:r>
            <a:r>
              <a:rPr lang="en-US" sz="1600" b="1" i="1" dirty="0">
                <a:latin typeface="Gill Sans MT" panose="020B0502020104020203" pitchFamily="34" charset="0"/>
              </a:rPr>
              <a:t>Anopheles</a:t>
            </a:r>
            <a:r>
              <a:rPr lang="en-US" sz="1600" b="1" dirty="0">
                <a:latin typeface="Gill Sans MT" panose="020B0502020104020203" pitchFamily="34" charset="0"/>
              </a:rPr>
              <a:t> </a:t>
            </a:r>
            <a:r>
              <a:rPr lang="en-US" sz="1600" dirty="0">
                <a:latin typeface="Gill Sans MT" panose="020B0502020104020203" pitchFamily="34" charset="0"/>
              </a:rPr>
              <a:t>mosquitoes collected including </a:t>
            </a:r>
            <a:r>
              <a:rPr lang="en-US" sz="1600" b="1" dirty="0">
                <a:latin typeface="Gill Sans MT" panose="020B0502020104020203" pitchFamily="34" charset="0"/>
              </a:rPr>
              <a:t>5,186 </a:t>
            </a:r>
            <a:r>
              <a:rPr lang="en-US" sz="1600" b="1" i="1" dirty="0">
                <a:latin typeface="Gill Sans MT" panose="020B0502020104020203" pitchFamily="34" charset="0"/>
              </a:rPr>
              <a:t>An. gambiae </a:t>
            </a:r>
            <a:r>
              <a:rPr lang="en-US" sz="1600" b="1" dirty="0" err="1">
                <a:latin typeface="Gill Sans MT" panose="020B0502020104020203" pitchFamily="34" charset="0"/>
              </a:rPr>
              <a:t>s.l.</a:t>
            </a:r>
            <a:r>
              <a:rPr lang="en-US" sz="1600" b="1" dirty="0">
                <a:latin typeface="Gill Sans MT" panose="020B0502020104020203" pitchFamily="34" charset="0"/>
              </a:rPr>
              <a:t> </a:t>
            </a:r>
            <a:r>
              <a:rPr lang="en-US" sz="1600" dirty="0">
                <a:latin typeface="Gill Sans MT" panose="020B0502020104020203" pitchFamily="34" charset="0"/>
              </a:rPr>
              <a:t>(99.7%)</a:t>
            </a:r>
          </a:p>
          <a:p>
            <a:pPr>
              <a:buFont typeface="Wingdings" panose="05000000000000000000" pitchFamily="2" charset="2"/>
              <a:buChar char="v"/>
            </a:pPr>
            <a:r>
              <a:rPr lang="en-US" sz="1600" b="1" dirty="0" err="1">
                <a:latin typeface="Gill Sans MT" panose="020B0502020104020203" pitchFamily="34" charset="0"/>
              </a:rPr>
              <a:t>Toguel</a:t>
            </a:r>
            <a:r>
              <a:rPr lang="en-US" sz="1600" dirty="0">
                <a:latin typeface="Gill Sans MT" panose="020B0502020104020203" pitchFamily="34" charset="0"/>
              </a:rPr>
              <a:t>, Unsprayed site: </a:t>
            </a:r>
            <a:r>
              <a:rPr lang="en-US" sz="1600" b="1" dirty="0">
                <a:latin typeface="Gill Sans MT" panose="020B0502020104020203" pitchFamily="34" charset="0"/>
              </a:rPr>
              <a:t>5,278 </a:t>
            </a:r>
            <a:r>
              <a:rPr lang="en-US" sz="1600" b="1" i="1" dirty="0">
                <a:latin typeface="Gill Sans MT" panose="020B0502020104020203" pitchFamily="34" charset="0"/>
              </a:rPr>
              <a:t>Anopheles</a:t>
            </a:r>
            <a:r>
              <a:rPr lang="en-US" sz="1600" dirty="0">
                <a:latin typeface="Gill Sans MT" panose="020B0502020104020203" pitchFamily="34" charset="0"/>
              </a:rPr>
              <a:t> mosquitoes collected including </a:t>
            </a:r>
            <a:r>
              <a:rPr lang="en-US" sz="1600" b="1" dirty="0">
                <a:latin typeface="Gill Sans MT" panose="020B0502020104020203" pitchFamily="34" charset="0"/>
              </a:rPr>
              <a:t>5,267 </a:t>
            </a:r>
            <a:r>
              <a:rPr lang="en-US" sz="1600" b="1" i="1" dirty="0">
                <a:latin typeface="Gill Sans MT" panose="020B0502020104020203" pitchFamily="34" charset="0"/>
              </a:rPr>
              <a:t>An. gambiae </a:t>
            </a:r>
            <a:r>
              <a:rPr lang="en-US" sz="1600" b="1" dirty="0" err="1">
                <a:latin typeface="Gill Sans MT" panose="020B0502020104020203" pitchFamily="34" charset="0"/>
              </a:rPr>
              <a:t>s.l.</a:t>
            </a:r>
            <a:r>
              <a:rPr lang="en-US" sz="1600" b="1" dirty="0">
                <a:latin typeface="Gill Sans MT" panose="020B0502020104020203" pitchFamily="34" charset="0"/>
              </a:rPr>
              <a:t> </a:t>
            </a:r>
            <a:r>
              <a:rPr lang="en-US" sz="1600" dirty="0">
                <a:latin typeface="Gill Sans MT" panose="020B0502020104020203" pitchFamily="34" charset="0"/>
              </a:rPr>
              <a:t>(99.8%)</a:t>
            </a:r>
          </a:p>
          <a:p>
            <a:pPr marL="0" indent="0">
              <a:buFont typeface="Arial" panose="020B0604020202020204" pitchFamily="34" charset="0"/>
              <a:buNone/>
            </a:pPr>
            <a:endParaRPr lang="en-US" sz="1800" dirty="0"/>
          </a:p>
        </p:txBody>
      </p:sp>
      <p:graphicFrame>
        <p:nvGraphicFramePr>
          <p:cNvPr id="10" name="Chart 9">
            <a:extLst>
              <a:ext uri="{FF2B5EF4-FFF2-40B4-BE49-F238E27FC236}">
                <a16:creationId xmlns:a16="http://schemas.microsoft.com/office/drawing/2014/main" id="{3DC49285-2E81-409C-B87F-308B84A40B6B}"/>
              </a:ext>
            </a:extLst>
          </p:cNvPr>
          <p:cNvGraphicFramePr/>
          <p:nvPr>
            <p:extLst>
              <p:ext uri="{D42A27DB-BD31-4B8C-83A1-F6EECF244321}">
                <p14:modId xmlns:p14="http://schemas.microsoft.com/office/powerpoint/2010/main" val="3098203192"/>
              </p:ext>
            </p:extLst>
          </p:nvPr>
        </p:nvGraphicFramePr>
        <p:xfrm>
          <a:off x="76200" y="3906451"/>
          <a:ext cx="2264538" cy="20158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AC77D895-C2FC-4D1A-B907-5EF3435232C0}"/>
              </a:ext>
            </a:extLst>
          </p:cNvPr>
          <p:cNvGraphicFramePr/>
          <p:nvPr>
            <p:extLst>
              <p:ext uri="{D42A27DB-BD31-4B8C-83A1-F6EECF244321}">
                <p14:modId xmlns:p14="http://schemas.microsoft.com/office/powerpoint/2010/main" val="2888897893"/>
              </p:ext>
            </p:extLst>
          </p:nvPr>
        </p:nvGraphicFramePr>
        <p:xfrm>
          <a:off x="2385126" y="3906451"/>
          <a:ext cx="2532661" cy="200230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7EBA0988-9C9F-4C15-BEAE-EEE6C7485FFF}"/>
              </a:ext>
            </a:extLst>
          </p:cNvPr>
          <p:cNvSpPr txBox="1"/>
          <p:nvPr/>
        </p:nvSpPr>
        <p:spPr>
          <a:xfrm>
            <a:off x="807658" y="6131112"/>
            <a:ext cx="3066160" cy="276999"/>
          </a:xfrm>
          <a:prstGeom prst="rect">
            <a:avLst/>
          </a:prstGeom>
          <a:noFill/>
        </p:spPr>
        <p:txBody>
          <a:bodyPr wrap="none" rtlCol="0">
            <a:spAutoFit/>
          </a:bodyPr>
          <a:lstStyle/>
          <a:p>
            <a:r>
              <a:rPr lang="en-US" sz="1200" b="1" i="1" dirty="0"/>
              <a:t>Ref: 2020 VL Mali Annual Entomology Report</a:t>
            </a:r>
          </a:p>
        </p:txBody>
      </p:sp>
      <p:sp>
        <p:nvSpPr>
          <p:cNvPr id="14" name="Text Placeholder 2">
            <a:extLst>
              <a:ext uri="{FF2B5EF4-FFF2-40B4-BE49-F238E27FC236}">
                <a16:creationId xmlns:a16="http://schemas.microsoft.com/office/drawing/2014/main" id="{A8A2034B-9D14-4887-AAD0-C2025DDF2FAD}"/>
              </a:ext>
            </a:extLst>
          </p:cNvPr>
          <p:cNvSpPr txBox="1">
            <a:spLocks/>
          </p:cNvSpPr>
          <p:nvPr/>
        </p:nvSpPr>
        <p:spPr>
          <a:xfrm>
            <a:off x="5105400" y="1387433"/>
            <a:ext cx="3505200" cy="440406"/>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rgbClr val="FF0000"/>
                </a:solidFill>
                <a:latin typeface="Gill Sans MT" panose="020B0502020104020203" pitchFamily="34" charset="0"/>
              </a:rPr>
              <a:t>PSC (June – December 2020)</a:t>
            </a:r>
          </a:p>
        </p:txBody>
      </p:sp>
      <p:sp>
        <p:nvSpPr>
          <p:cNvPr id="15" name="Content Placeholder 3">
            <a:extLst>
              <a:ext uri="{FF2B5EF4-FFF2-40B4-BE49-F238E27FC236}">
                <a16:creationId xmlns:a16="http://schemas.microsoft.com/office/drawing/2014/main" id="{484B543A-F194-4EA7-9DF3-E366B674D0B3}"/>
              </a:ext>
            </a:extLst>
          </p:cNvPr>
          <p:cNvSpPr txBox="1">
            <a:spLocks/>
          </p:cNvSpPr>
          <p:nvPr/>
        </p:nvSpPr>
        <p:spPr>
          <a:xfrm>
            <a:off x="5029200" y="1811563"/>
            <a:ext cx="3109383" cy="1143001"/>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latin typeface="Gill Sans MT" panose="020B0502020104020203" pitchFamily="34" charset="0"/>
              </a:rPr>
              <a:t>Mopti District</a:t>
            </a:r>
          </a:p>
          <a:p>
            <a:pPr marL="0" indent="0">
              <a:buFont typeface="Arial" panose="020B0604020202020204" pitchFamily="34" charset="0"/>
              <a:buNone/>
            </a:pPr>
            <a:r>
              <a:rPr lang="en-US" sz="1600" dirty="0">
                <a:latin typeface="Gill Sans MT" panose="020B0502020104020203" pitchFamily="34" charset="0"/>
              </a:rPr>
              <a:t>PSC was conducted only in Sarema sprayed with Fludora Fusion: </a:t>
            </a:r>
            <a:r>
              <a:rPr lang="en-US" sz="1600" b="1" dirty="0">
                <a:latin typeface="Gill Sans MT" panose="020B0502020104020203" pitchFamily="34" charset="0"/>
              </a:rPr>
              <a:t>2,464 </a:t>
            </a:r>
            <a:r>
              <a:rPr lang="en-US" sz="1600" b="1" i="1" dirty="0">
                <a:latin typeface="Gill Sans MT" panose="020B0502020104020203" pitchFamily="34" charset="0"/>
              </a:rPr>
              <a:t>An.</a:t>
            </a:r>
            <a:r>
              <a:rPr lang="en-US" sz="1600" b="1" dirty="0">
                <a:latin typeface="Gill Sans MT" panose="020B0502020104020203" pitchFamily="34" charset="0"/>
              </a:rPr>
              <a:t> </a:t>
            </a:r>
            <a:r>
              <a:rPr lang="en-US" sz="1600" b="1" i="1" dirty="0">
                <a:latin typeface="Gill Sans MT" panose="020B0502020104020203" pitchFamily="34" charset="0"/>
              </a:rPr>
              <a:t>gambiae </a:t>
            </a:r>
            <a:r>
              <a:rPr lang="en-US" sz="1600" b="1" dirty="0" err="1">
                <a:latin typeface="Gill Sans MT" panose="020B0502020104020203" pitchFamily="34" charset="0"/>
              </a:rPr>
              <a:t>s.l.</a:t>
            </a:r>
            <a:r>
              <a:rPr lang="en-US" sz="1600" b="1" dirty="0">
                <a:latin typeface="Gill Sans MT" panose="020B0502020104020203" pitchFamily="34" charset="0"/>
              </a:rPr>
              <a:t> </a:t>
            </a:r>
            <a:r>
              <a:rPr lang="en-US" sz="1600" dirty="0">
                <a:latin typeface="Gill Sans MT" panose="020B0502020104020203" pitchFamily="34" charset="0"/>
              </a:rPr>
              <a:t>(100%)</a:t>
            </a:r>
          </a:p>
          <a:p>
            <a:pPr marL="0" indent="0">
              <a:buFont typeface="Arial" panose="020B0604020202020204" pitchFamily="34" charset="0"/>
              <a:buNone/>
            </a:pPr>
            <a:endParaRPr lang="en-US" sz="2000" dirty="0"/>
          </a:p>
        </p:txBody>
      </p:sp>
      <p:sp>
        <p:nvSpPr>
          <p:cNvPr id="16" name="TextBox 15">
            <a:extLst>
              <a:ext uri="{FF2B5EF4-FFF2-40B4-BE49-F238E27FC236}">
                <a16:creationId xmlns:a16="http://schemas.microsoft.com/office/drawing/2014/main" id="{E22009A9-DE50-41D0-B9BD-919588414C7A}"/>
              </a:ext>
            </a:extLst>
          </p:cNvPr>
          <p:cNvSpPr txBox="1"/>
          <p:nvPr/>
        </p:nvSpPr>
        <p:spPr>
          <a:xfrm>
            <a:off x="4917787" y="2956002"/>
            <a:ext cx="4226213" cy="1586763"/>
          </a:xfrm>
          <a:prstGeom prst="rect">
            <a:avLst/>
          </a:prstGeom>
        </p:spPr>
        <p:txBody>
          <a:bodyPr vert="horz" lIns="91440" tIns="45720" rIns="91440" bIns="45720" rtlCol="0">
            <a:noAutofit/>
          </a:bodyPr>
          <a:lstStyle>
            <a:lvl1pPr marL="228600" indent="-228600">
              <a:lnSpc>
                <a:spcPct val="90000"/>
              </a:lnSpc>
              <a:spcBef>
                <a:spcPts val="1000"/>
              </a:spcBef>
              <a:buFont typeface="Arial" panose="020B0604020202020204" pitchFamily="34" charset="0"/>
              <a:buChar char="•"/>
              <a:defRPr sz="2000">
                <a:effectLst/>
                <a:latin typeface="Garamond" panose="02020404030301010803" pitchFamily="18" charset="0"/>
                <a:ea typeface="Times New Roman" panose="02020603050405020304" pitchFamily="18"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Aft>
                <a:spcPts val="600"/>
              </a:spcAft>
            </a:pPr>
            <a:r>
              <a:rPr lang="en-US" sz="1600" dirty="0">
                <a:latin typeface="Gill Sans MT" panose="020B0502020104020203" pitchFamily="34" charset="0"/>
              </a:rPr>
              <a:t>Total number of </a:t>
            </a:r>
            <a:r>
              <a:rPr lang="en-US" sz="1600" i="1" dirty="0">
                <a:latin typeface="Gill Sans MT" panose="020B0502020104020203" pitchFamily="34" charset="0"/>
              </a:rPr>
              <a:t>Anopheles</a:t>
            </a:r>
            <a:r>
              <a:rPr lang="en-US" sz="1600" dirty="0">
                <a:latin typeface="Gill Sans MT" panose="020B0502020104020203" pitchFamily="34" charset="0"/>
              </a:rPr>
              <a:t> collected with CDC-LT (5 months) was two times higher than those collected with PSC in Sarema (7 months).</a:t>
            </a:r>
          </a:p>
          <a:p>
            <a:pPr>
              <a:spcAft>
                <a:spcPts val="600"/>
              </a:spcAft>
            </a:pPr>
            <a:r>
              <a:rPr lang="en-US" sz="1600" dirty="0">
                <a:latin typeface="Gill Sans MT" panose="020B0502020104020203" pitchFamily="34" charset="0"/>
              </a:rPr>
              <a:t>Diversity of </a:t>
            </a:r>
            <a:r>
              <a:rPr lang="en-US" sz="1600" i="1" dirty="0">
                <a:latin typeface="Gill Sans MT" panose="020B0502020104020203" pitchFamily="34" charset="0"/>
              </a:rPr>
              <a:t>Anopheles</a:t>
            </a:r>
            <a:r>
              <a:rPr lang="en-US" sz="1600" dirty="0">
                <a:latin typeface="Gill Sans MT" panose="020B0502020104020203" pitchFamily="34" charset="0"/>
              </a:rPr>
              <a:t> collected through CBS using CDC-LT</a:t>
            </a:r>
          </a:p>
          <a:p>
            <a:pPr marL="0" indent="0">
              <a:spcAft>
                <a:spcPts val="600"/>
              </a:spcAft>
              <a:buNone/>
            </a:pPr>
            <a:endParaRPr lang="en-US" dirty="0">
              <a:highlight>
                <a:srgbClr val="FFFF00"/>
              </a:highlight>
              <a:latin typeface="Gill Sans MT" panose="020B0502020104020203" pitchFamily="34" charset="0"/>
            </a:endParaRPr>
          </a:p>
        </p:txBody>
      </p:sp>
    </p:spTree>
    <p:extLst>
      <p:ext uri="{BB962C8B-B14F-4D97-AF65-F5344CB8AC3E}">
        <p14:creationId xmlns:p14="http://schemas.microsoft.com/office/powerpoint/2010/main" val="4045110164"/>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4285</TotalTime>
  <Words>1511</Words>
  <Application>Microsoft Office PowerPoint</Application>
  <PresentationFormat>On-screen Show (4:3)</PresentationFormat>
  <Paragraphs>146</Paragraphs>
  <Slides>13</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Gill Sans MT</vt:lpstr>
      <vt:lpstr>Wingdings</vt:lpstr>
      <vt:lpstr>Office Theme</vt:lpstr>
      <vt:lpstr>1_Office Theme</vt:lpstr>
      <vt:lpstr>                       MALI: Community Based Surveillance (CBS) enabling continuous data collections at sites with  high security risk  </vt:lpstr>
      <vt:lpstr>Outline</vt:lpstr>
      <vt:lpstr>Background of indoor residual spraying (IRS) and entomological monitoring in Mali (1)</vt:lpstr>
      <vt:lpstr>Background of indoor residual spraying (IRS) and entomological monitoring in Mali (2)</vt:lpstr>
      <vt:lpstr>PMI VectorLink Mali’s option to use Community Based Surveillance (CBS) </vt:lpstr>
      <vt:lpstr>Training of Community Collectors</vt:lpstr>
      <vt:lpstr>Practical arrangements for Community-Based Surveillance implementation </vt:lpstr>
      <vt:lpstr>The 2020 Community-Based Surveillance pilot sites and methodology</vt:lpstr>
      <vt:lpstr>2020 Community-Based Surveillance pilot results</vt:lpstr>
      <vt:lpstr>Lessons Learned from 2020 pilot study</vt:lpstr>
      <vt:lpstr>Recommendations</vt:lpstr>
      <vt:lpstr>Community-Based Surveillance extension in 2021 </vt:lpstr>
      <vt:lpstr>Thank You!</vt:lpstr>
    </vt:vector>
  </TitlesOfParts>
  <Company>Abt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Sabol</dc:creator>
  <cp:lastModifiedBy>Zoe Kaldor</cp:lastModifiedBy>
  <cp:revision>38</cp:revision>
  <dcterms:created xsi:type="dcterms:W3CDTF">2018-01-16T21:46:14Z</dcterms:created>
  <dcterms:modified xsi:type="dcterms:W3CDTF">2021-12-14T21:48:56Z</dcterms:modified>
</cp:coreProperties>
</file>