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8" r:id="rId2"/>
    <p:sldId id="367" r:id="rId3"/>
    <p:sldId id="955" r:id="rId4"/>
    <p:sldId id="1109" r:id="rId5"/>
    <p:sldId id="1094" r:id="rId6"/>
    <p:sldId id="269" r:id="rId7"/>
    <p:sldId id="1112" r:id="rId8"/>
    <p:sldId id="1116" r:id="rId9"/>
    <p:sldId id="1099" r:id="rId10"/>
    <p:sldId id="1103" r:id="rId11"/>
    <p:sldId id="1113" r:id="rId12"/>
    <p:sldId id="1105" r:id="rId13"/>
    <p:sldId id="1107" r:id="rId14"/>
    <p:sldId id="1104" r:id="rId15"/>
    <p:sldId id="1118" r:id="rId16"/>
    <p:sldId id="1114" r:id="rId17"/>
    <p:sldId id="359" r:id="rId18"/>
    <p:sldId id="1108" r:id="rId19"/>
    <p:sldId id="364" r:id="rId20"/>
    <p:sldId id="258" r:id="rId21"/>
    <p:sldId id="1115" r:id="rId22"/>
    <p:sldId id="1110" r:id="rId23"/>
    <p:sldId id="1117" r:id="rId24"/>
    <p:sldId id="1096" r:id="rId25"/>
    <p:sldId id="1119" r:id="rId26"/>
    <p:sldId id="10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WOT NAMAGA" initials="HN" lastIdx="5" clrIdx="0">
    <p:extLst>
      <p:ext uri="{19B8F6BF-5375-455C-9EA6-DF929625EA0E}">
        <p15:presenceInfo xmlns:p15="http://schemas.microsoft.com/office/powerpoint/2012/main" userId="b7de20e2cc36ff8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91345" autoAdjust="0"/>
  </p:normalViewPr>
  <p:slideViewPr>
    <p:cSldViewPr snapToGrid="0">
      <p:cViewPr varScale="1">
        <p:scale>
          <a:sx n="101" d="100"/>
          <a:sy n="101" d="100"/>
        </p:scale>
        <p:origin x="111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3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CCE36-A288-4D9E-87DD-F4960135DBE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61B5A-CC38-49CC-8B66-8447C1800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43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Built on 11 Feb 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1893, </a:t>
            </a:r>
            <a:r>
              <a:rPr lang="en-US" dirty="0"/>
              <a:t>the Addis Ababa to Djibouti railway provides access to the sea (752km) for a landlocked country Ethiopia. The Afar caravan route also played this important role in the old days and maintains that role currently for local and regional trade.</a:t>
            </a:r>
          </a:p>
          <a:p>
            <a:r>
              <a:rPr lang="en-US" dirty="0"/>
              <a:t>But now these transportation routes created an opportunity for an invasive mosquito that poses new challenges to the fight against malaria invade the country. This picture is taken at lake </a:t>
            </a:r>
            <a:r>
              <a:rPr lang="en-US" dirty="0" err="1"/>
              <a:t>Beseka</a:t>
            </a:r>
            <a:r>
              <a:rPr lang="en-US" dirty="0"/>
              <a:t> in </a:t>
            </a:r>
            <a:r>
              <a:rPr lang="en-US" dirty="0" err="1"/>
              <a:t>Metehara</a:t>
            </a:r>
            <a:r>
              <a:rPr lang="en-US" dirty="0"/>
              <a:t>, one of the towns invaded by </a:t>
            </a:r>
            <a:r>
              <a:rPr lang="en-US" i="1" dirty="0"/>
              <a:t>An. stephensi </a:t>
            </a:r>
            <a:r>
              <a:rPr lang="en-US" dirty="0"/>
              <a:t>and our study site.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1B5A-CC38-49CC-8B66-8447C1800B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72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1B5A-CC38-49CC-8B66-8447C1800B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08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1B5A-CC38-49CC-8B66-8447C1800B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41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1B5A-CC38-49CC-8B66-8447C1800B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01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1B5A-CC38-49CC-8B66-8447C1800B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04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1B5A-CC38-49CC-8B66-8447C1800B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79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1B5A-CC38-49CC-8B66-8447C1800B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10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proximity to water body by measuring Euclidian distance from breeding sites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1B5A-CC38-49CC-8B66-8447C1800B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3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1B5A-CC38-49CC-8B66-8447C1800B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15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1B5A-CC38-49CC-8B66-8447C1800B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30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1B5A-CC38-49CC-8B66-8447C1800B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47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DADC9-00FB-490A-ABFA-99FD962D3F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1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i="0" dirty="0">
              <a:solidFill>
                <a:srgbClr val="212121"/>
              </a:solidFill>
              <a:effectLst/>
              <a:latin typeface="Merriweath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DADC9-00FB-490A-ABFA-99FD962D3F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60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1B5A-CC38-49CC-8B66-8447C1800B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63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B997-FF68-467F-B4B2-4491F9B587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05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1B5A-CC38-49CC-8B66-8447C1800B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30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B997-FF68-467F-B4B2-4491F9B587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82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B997-FF68-467F-B4B2-4491F9B587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33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B997-FF68-467F-B4B2-4491F9B587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4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01CBB-C40F-4E0C-8586-9F3D65FD6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7B6327-C90E-4C07-8598-D80AE4031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BD30A-DB07-4EF4-B377-B221D5792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D7C1-08EA-4CE9-AC94-9628A352331F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642BF-BECA-4AB0-A0A3-B21088AEE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88BFE-727B-453A-B068-17F61E0E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8A1-20C2-481B-90FF-281DE7FF2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89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3B631-C4B2-4514-98BF-3793AA3C5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609C2-8C92-4208-97CF-E06F7A188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EF247-DC3C-4E54-9709-389438BC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D7C1-08EA-4CE9-AC94-9628A352331F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791FC-5AE0-475F-AD7E-DC6AD0B7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E200C-BBC1-468D-81B8-203D3AACA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8A1-20C2-481B-90FF-281DE7FF2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1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FF6C87-346A-4960-A611-7D35337909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1B07F-1F6A-43D1-AEA2-6F73CF275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DAE65-8040-4115-BE1E-A8F13CC5A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D7C1-08EA-4CE9-AC94-9628A352331F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1E989-2C21-41C6-BB96-8FAFD009C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A57C3-B8C0-49F3-9DE0-2C60433D0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8A1-20C2-481B-90FF-281DE7FF2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2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6DA64-BC9A-4A77-8EBD-01FF4FEA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65"/>
            <a:ext cx="10515600" cy="738696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7D7B-D7EB-4B61-B409-E982EDBF9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7692"/>
            <a:ext cx="10515600" cy="48299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6750BDB-6F54-450B-A7A8-2C79B409C916}"/>
              </a:ext>
            </a:extLst>
          </p:cNvPr>
          <p:cNvSpPr txBox="1">
            <a:spLocks/>
          </p:cNvSpPr>
          <p:nvPr userDrawn="1"/>
        </p:nvSpPr>
        <p:spPr>
          <a:xfrm>
            <a:off x="0" y="6298253"/>
            <a:ext cx="12192000" cy="577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</a:rPr>
              <a:t>Armauer Hansen Research Institute (AHRI)</a:t>
            </a:r>
          </a:p>
          <a:p>
            <a:r>
              <a:rPr lang="en-US" sz="1050" b="1" dirty="0">
                <a:solidFill>
                  <a:srgbClr val="002060"/>
                </a:solidFill>
              </a:rPr>
              <a:t>Ministry of Health, FDRE</a:t>
            </a:r>
          </a:p>
          <a:p>
            <a:endParaRPr lang="en-US" sz="1600" b="1" dirty="0">
              <a:solidFill>
                <a:srgbClr val="C41E1E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EBD922-4F64-464E-9F5B-6A54BBCC0F15}"/>
              </a:ext>
            </a:extLst>
          </p:cNvPr>
          <p:cNvCxnSpPr/>
          <p:nvPr userDrawn="1"/>
        </p:nvCxnSpPr>
        <p:spPr>
          <a:xfrm>
            <a:off x="0" y="6176963"/>
            <a:ext cx="12161520" cy="0"/>
          </a:xfrm>
          <a:prstGeom prst="line">
            <a:avLst/>
          </a:prstGeom>
          <a:ln>
            <a:solidFill>
              <a:srgbClr val="76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7506E5-C5E7-48F6-B48A-5D4FC01B4F06}"/>
              </a:ext>
            </a:extLst>
          </p:cNvPr>
          <p:cNvCxnSpPr/>
          <p:nvPr userDrawn="1"/>
        </p:nvCxnSpPr>
        <p:spPr>
          <a:xfrm>
            <a:off x="4914" y="749860"/>
            <a:ext cx="12161520" cy="0"/>
          </a:xfrm>
          <a:prstGeom prst="line">
            <a:avLst/>
          </a:prstGeom>
          <a:ln w="28575">
            <a:solidFill>
              <a:srgbClr val="76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AD67ADF-DB54-48B9-B15E-69F9BA3373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710" t="26621" r="35161" b="28029"/>
          <a:stretch/>
        </p:blipFill>
        <p:spPr>
          <a:xfrm>
            <a:off x="11353800" y="6213988"/>
            <a:ext cx="640080" cy="62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88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7DAE57-DE5E-41B9-8087-3138A0AEBC4C}"/>
              </a:ext>
            </a:extLst>
          </p:cNvPr>
          <p:cNvSpPr/>
          <p:nvPr userDrawn="1"/>
        </p:nvSpPr>
        <p:spPr>
          <a:xfrm>
            <a:off x="621102" y="1484266"/>
            <a:ext cx="10972800" cy="4675695"/>
          </a:xfrm>
          <a:prstGeom prst="rect">
            <a:avLst/>
          </a:prstGeom>
          <a:solidFill>
            <a:srgbClr val="7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C1F00-EF7E-4043-BB03-956150808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8A9A3-C14E-4890-B5F5-AEC33F330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15779-D8C1-4B0D-9D24-17AA7C289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D7C1-08EA-4CE9-AC94-9628A352331F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8E390-A61B-4B6A-83C6-636FB933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8BFEC-624C-4110-9225-816BE760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8A1-20C2-481B-90FF-281DE7FF2F6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3D24EE-EA8B-48F2-AE93-296E1FE396E4}"/>
              </a:ext>
            </a:extLst>
          </p:cNvPr>
          <p:cNvCxnSpPr/>
          <p:nvPr userDrawn="1"/>
        </p:nvCxnSpPr>
        <p:spPr>
          <a:xfrm>
            <a:off x="4914" y="749860"/>
            <a:ext cx="12161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68899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A64E6-2B70-4D8C-BBF6-9BC5115E9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212B-CC36-4D80-A373-D541C5B88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77815-D8BD-447D-A94F-6CC2F0184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7460C-5E2E-450F-B6E3-B201BB98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D7C1-08EA-4CE9-AC94-9628A352331F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7A196-D001-42D5-A815-92F74EC3C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B57B2-261C-43F8-9061-186D34884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8A1-20C2-481B-90FF-281DE7FF2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2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056A0-145F-4298-872D-F480EF6A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D3AD0-E653-4578-B4D3-99A051601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1A3C0-09D1-4B15-87E4-952BE2B4F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7AFC1F-D7EF-4872-875D-97577B1FE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C4F238-258F-4C73-96D1-7C6CD6EDC6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C0BD5A-6BDA-4227-BDF8-486FB0987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D7C1-08EA-4CE9-AC94-9628A352331F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0B5FE-CE56-4A39-869C-93E7017D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471AE9-9623-46F6-BF42-EF35FA81C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8A1-20C2-481B-90FF-281DE7FF2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10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47822-0A5C-496A-8F65-3C08F6B6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81ED6E-51AE-4678-AE86-A09A168F1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D7C1-08EA-4CE9-AC94-9628A352331F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4B8BA-FDD7-43FC-9DF7-F96AA8158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10742-AD6C-4E10-AB65-D56F12A3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8A1-20C2-481B-90FF-281DE7FF2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14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11FDAD-865E-4E03-BDA2-F340B143C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D7C1-08EA-4CE9-AC94-9628A352331F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054F28-0C25-4D26-883C-B602B8051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FD4F5-D767-4673-8F01-F6F02EFA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8A1-20C2-481B-90FF-281DE7FF2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57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1253-955B-437C-8AAB-265950319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FD3B2-8C4E-4894-B6F3-A0E765881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67E88-9BDD-4691-B530-CD2829D3E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F2D33-9643-4EDB-AE0C-267C02909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D7C1-08EA-4CE9-AC94-9628A352331F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066A5-B694-44FB-ABCD-E3168884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F52C0-AB8C-4177-BC2B-171DA5E9F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8A1-20C2-481B-90FF-281DE7FF2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5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E7842-0B6F-44A4-BD9B-8E9D27109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01ABC4-C4A0-4985-862C-9E30CE3E7E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90B51-579F-4BCD-8F2A-27B317684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68C62-2382-4508-B751-BBB3D01B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D7C1-08EA-4CE9-AC94-9628A352331F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B8E24-34E9-4215-87F7-B61924435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55D0D-CD3D-4B5A-B259-26488B22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8A1-20C2-481B-90FF-281DE7FF2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9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4DE70-00D1-47AC-9004-D8FDC3FE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730AC-96B8-4025-B109-474C8EFDD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70B07-B836-4680-B9BB-250765B7B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4D7C1-08EA-4CE9-AC94-9628A352331F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703A4-1D5C-4BD2-B4F6-6188526A6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39928-D898-447C-A8DC-68CE4FDF2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A48A1-20C2-481B-90FF-281DE7FF2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3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4" Type="http://schemas.microsoft.com/office/2007/relationships/hdphoto" Target="../media/hdphoto1.wdp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D79A19-9A8F-4EA3-A899-746358D47A55}"/>
              </a:ext>
            </a:extLst>
          </p:cNvPr>
          <p:cNvSpPr/>
          <p:nvPr/>
        </p:nvSpPr>
        <p:spPr>
          <a:xfrm>
            <a:off x="621102" y="1091153"/>
            <a:ext cx="10972800" cy="467569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73AD3B-0F64-4673-9C70-F7CCAE77D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02" y="2785730"/>
            <a:ext cx="10949796" cy="1330177"/>
          </a:xfrm>
        </p:spPr>
        <p:txBody>
          <a:bodyPr>
            <a:normAutofit/>
          </a:bodyPr>
          <a:lstStyle/>
          <a:p>
            <a:pPr algn="ctr" rtl="0"/>
            <a:r>
              <a:rPr lang="en-GB" sz="4000" b="1" dirty="0">
                <a:solidFill>
                  <a:schemeClr val="bg1"/>
                </a:solidFill>
                <a:latin typeface="+mn-lt"/>
              </a:rPr>
              <a:t>Urban malaria and </a:t>
            </a:r>
            <a:r>
              <a:rPr lang="en-GB" sz="4000" b="1" i="1" dirty="0">
                <a:solidFill>
                  <a:schemeClr val="bg1"/>
                </a:solidFill>
                <a:latin typeface="+mn-lt"/>
              </a:rPr>
              <a:t>An. stephensi </a:t>
            </a:r>
            <a:r>
              <a:rPr lang="en-GB" sz="4000" b="1" dirty="0">
                <a:solidFill>
                  <a:schemeClr val="bg1"/>
                </a:solidFill>
                <a:latin typeface="+mn-lt"/>
              </a:rPr>
              <a:t>in three towns in Ethiopia: molecular and serological evidence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6D511-2782-41EA-BDA7-113559D0F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766847"/>
            <a:ext cx="10515600" cy="368068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World Mosquito Day; 20 August 2021; Fitsum G Tadesse (PhD)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05C208-5374-413E-83C9-CF893DB25BD2}"/>
              </a:ext>
            </a:extLst>
          </p:cNvPr>
          <p:cNvCxnSpPr/>
          <p:nvPr/>
        </p:nvCxnSpPr>
        <p:spPr>
          <a:xfrm>
            <a:off x="4914" y="749860"/>
            <a:ext cx="12161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685199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17"/>
            <a:ext cx="11353800" cy="75616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Trend in malaria in 14 towns invaded with </a:t>
            </a:r>
            <a:r>
              <a:rPr lang="en-US" b="1" i="1" dirty="0">
                <a:solidFill>
                  <a:srgbClr val="C00000"/>
                </a:solidFill>
              </a:rPr>
              <a:t>An. stephensi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F00AA5-3E7E-4D88-8737-DD9B419A7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4732" y="942972"/>
            <a:ext cx="5832329" cy="1863356"/>
          </a:xfrm>
        </p:spPr>
        <p:txBody>
          <a:bodyPr>
            <a:normAutofit/>
          </a:bodyPr>
          <a:lstStyle/>
          <a:p>
            <a:pPr indent="233363">
              <a:lnSpc>
                <a:spcPct val="150000"/>
              </a:lnSpc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AP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I: 2 – 65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1000 population in the 14 towns</a:t>
            </a:r>
          </a:p>
          <a:p>
            <a:pPr indent="233363">
              <a:lnSpc>
                <a:spcPct val="150000"/>
              </a:lnSpc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major increase</a:t>
            </a:r>
          </a:p>
          <a:p>
            <a:pPr lvl="1" indent="233363">
              <a:lnSpc>
                <a:spcPct val="150000"/>
              </a:lnSpc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Semera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(API:  12 - 40)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B03CCD9-C018-4A05-890E-EA64263197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80019"/>
              </p:ext>
            </p:extLst>
          </p:nvPr>
        </p:nvGraphicFramePr>
        <p:xfrm>
          <a:off x="-90490" y="3377828"/>
          <a:ext cx="12413321" cy="3017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5" r:id="rId3" imgW="10448280" imgH="2539800" progId="Prism5.Document">
                  <p:embed/>
                </p:oleObj>
              </mc:Choice>
              <mc:Fallback>
                <p:oleObj name="Prism 5" r:id="rId3" imgW="10448280" imgH="25398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90490" y="3377828"/>
                        <a:ext cx="12413321" cy="3017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5">
            <a:extLst>
              <a:ext uri="{FF2B5EF4-FFF2-40B4-BE49-F238E27FC236}">
                <a16:creationId xmlns:a16="http://schemas.microsoft.com/office/drawing/2014/main" id="{3ED8DFDD-7D7D-4418-881F-7388194EAF2D}"/>
              </a:ext>
            </a:extLst>
          </p:cNvPr>
          <p:cNvSpPr txBox="1"/>
          <p:nvPr/>
        </p:nvSpPr>
        <p:spPr>
          <a:xfrm>
            <a:off x="4361472" y="2611496"/>
            <a:ext cx="210260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Carter 2018 Acta Trop.</a:t>
            </a:r>
          </a:p>
          <a:p>
            <a:r>
              <a:rPr lang="en-US" sz="1000" dirty="0"/>
              <a:t>Balkew 2020 Parasite vector</a:t>
            </a:r>
          </a:p>
          <a:p>
            <a:r>
              <a:rPr lang="en-US" sz="1000" dirty="0" err="1"/>
              <a:t>Yared</a:t>
            </a:r>
            <a:r>
              <a:rPr lang="en-US" sz="1000" dirty="0"/>
              <a:t> 2020 Malar J</a:t>
            </a:r>
          </a:p>
          <a:p>
            <a:r>
              <a:rPr lang="en-US" sz="1000" dirty="0"/>
              <a:t>Tadesse 2021 </a:t>
            </a:r>
            <a:r>
              <a:rPr lang="en-US" sz="1000" dirty="0" err="1"/>
              <a:t>Emerg</a:t>
            </a:r>
            <a:r>
              <a:rPr lang="en-US" sz="1000" dirty="0"/>
              <a:t>. Infect. Dis. Balkew 2021 Malar J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FFFFA-649A-4D66-8C9D-42FA075AC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8" y="839798"/>
            <a:ext cx="3721354" cy="26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6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2824F-EF9E-4739-98D0-A8A8609CFA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515027"/>
            <a:ext cx="12192000" cy="1827946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C00000"/>
                </a:solidFill>
              </a:rPr>
              <a:t>Prevalence of malaria among urban and peri-urban residents</a:t>
            </a:r>
          </a:p>
          <a:p>
            <a:pPr lvl="1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600" dirty="0"/>
              <a:t>Cross-sectional studies in Adama, </a:t>
            </a:r>
            <a:r>
              <a:rPr lang="en-US" sz="2600" dirty="0" err="1"/>
              <a:t>Metahara</a:t>
            </a:r>
            <a:r>
              <a:rPr lang="en-US" sz="2600" dirty="0"/>
              <a:t>,  and Awash Sebat Kilo  towns </a:t>
            </a:r>
          </a:p>
        </p:txBody>
      </p:sp>
    </p:spTree>
    <p:extLst>
      <p:ext uri="{BB962C8B-B14F-4D97-AF65-F5344CB8AC3E}">
        <p14:creationId xmlns:p14="http://schemas.microsoft.com/office/powerpoint/2010/main" val="2507908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727055" cy="77617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Cross sectional surveys among urban and peri-urban residents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6775" y="776177"/>
            <a:ext cx="6888480" cy="2275367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Tx/>
              <a:buChar char="‒"/>
            </a:pPr>
            <a:r>
              <a:rPr lang="en-US" sz="2400" dirty="0">
                <a:solidFill>
                  <a:srgbClr val="000000"/>
                </a:solidFill>
              </a:rPr>
              <a:t>Cross sectional surveys from Jan-March 2020 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Tx/>
              <a:buChar char="‒"/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924 residents from 198 households (66HHs/town)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Tx/>
              <a:buChar char="‒"/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edian age, 21years (IQR, 9-34)</a:t>
            </a:r>
            <a:endParaRPr lang="en-US" sz="24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F7FF1C-6FF5-40DB-B7F0-989BC464D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0" y="3480781"/>
            <a:ext cx="3690189" cy="210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0FACD-A551-4AD3-81E5-F6131932A8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625" y="3480781"/>
            <a:ext cx="3292749" cy="210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C79A50-C8E3-4194-BB55-79BB7ADE8F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220" y="3480781"/>
            <a:ext cx="3706910" cy="2103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82A362-BDB4-4547-BDEA-8C1E2341BF1D}"/>
              </a:ext>
            </a:extLst>
          </p:cNvPr>
          <p:cNvSpPr txBox="1"/>
          <p:nvPr/>
        </p:nvSpPr>
        <p:spPr>
          <a:xfrm>
            <a:off x="639590" y="5583901"/>
            <a:ext cx="3694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Adama</a:t>
            </a:r>
          </a:p>
          <a:p>
            <a:pPr algn="ctr"/>
            <a:r>
              <a:rPr lang="en-US" sz="1600" dirty="0"/>
              <a:t>Six years average API =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9C89C-07D7-4BBD-AB91-3DDEF642AFD9}"/>
              </a:ext>
            </a:extLst>
          </p:cNvPr>
          <p:cNvSpPr txBox="1"/>
          <p:nvPr/>
        </p:nvSpPr>
        <p:spPr>
          <a:xfrm>
            <a:off x="4453498" y="5583901"/>
            <a:ext cx="3288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Awash Sebat Kilo</a:t>
            </a:r>
          </a:p>
          <a:p>
            <a:pPr algn="ctr"/>
            <a:r>
              <a:rPr lang="en-US" sz="1600" dirty="0"/>
              <a:t>Six years average API = 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3FE0C-17AB-4916-9394-45A2009D42AB}"/>
              </a:ext>
            </a:extLst>
          </p:cNvPr>
          <p:cNvSpPr txBox="1"/>
          <p:nvPr/>
        </p:nvSpPr>
        <p:spPr>
          <a:xfrm>
            <a:off x="7858348" y="5583901"/>
            <a:ext cx="3706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Metehara</a:t>
            </a:r>
            <a:endParaRPr lang="en-US" sz="1600" dirty="0"/>
          </a:p>
          <a:p>
            <a:pPr algn="ctr"/>
            <a:r>
              <a:rPr lang="en-US" sz="1600" dirty="0"/>
              <a:t>Six years average API = 72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449706-737C-4075-B50E-0996570997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8" y="839798"/>
            <a:ext cx="3721354" cy="263347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2F2F7FD-4552-4B7D-9443-A463795C7E7D}"/>
              </a:ext>
            </a:extLst>
          </p:cNvPr>
          <p:cNvSpPr/>
          <p:nvPr/>
        </p:nvSpPr>
        <p:spPr>
          <a:xfrm rot="3302748">
            <a:off x="2233462" y="2016828"/>
            <a:ext cx="274320" cy="4572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0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C6F69D5-3427-49B5-A5A3-695528B10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771391"/>
              </p:ext>
            </p:extLst>
          </p:nvPr>
        </p:nvGraphicFramePr>
        <p:xfrm>
          <a:off x="131763" y="777875"/>
          <a:ext cx="11928475" cy="543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5" r:id="rId2" imgW="10177560" imgH="4633200" progId="Prism5.Document">
                  <p:embed/>
                </p:oleObj>
              </mc:Choice>
              <mc:Fallback>
                <p:oleObj name="Prism 5" r:id="rId2" imgW="10177560" imgH="4633200" progId="Prism5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C6F69D5-3427-49B5-A5A3-695528B10F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1763" y="777875"/>
                        <a:ext cx="11928475" cy="5434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4330E527-BECB-4556-899A-71EB1021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1353801" cy="77617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Transmission of malaria is strongly linked with the rainfall pattern</a:t>
            </a:r>
          </a:p>
        </p:txBody>
      </p:sp>
    </p:spTree>
    <p:extLst>
      <p:ext uri="{BB962C8B-B14F-4D97-AF65-F5344CB8AC3E}">
        <p14:creationId xmlns:p14="http://schemas.microsoft.com/office/powerpoint/2010/main" val="602965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77617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Asymptomatic low density infections detected in urban residents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070" y="776177"/>
            <a:ext cx="10515600" cy="543370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Tx/>
              <a:buChar char="‒"/>
            </a:pPr>
            <a:r>
              <a:rPr lang="en-US" sz="20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Infection prevalence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Tx/>
              <a:buChar char="‒"/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RDT: &lt;1% (n=6) of participants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Tx/>
              <a:buChar char="‒"/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18S based quantitative PCR: 22% (n=173); </a:t>
            </a:r>
            <a:r>
              <a:rPr lang="en-US" sz="2000" i="1" dirty="0">
                <a:solidFill>
                  <a:srgbClr val="000000"/>
                </a:solidFill>
                <a:cs typeface="Arial" panose="020B0604020202020204" pitchFamily="34" charset="0"/>
              </a:rPr>
              <a:t>P. vivax </a:t>
            </a: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= 85%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Tx/>
              <a:buChar char="‒"/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Adama (28.8%, 74/257), </a:t>
            </a:r>
            <a:r>
              <a:rPr lang="en-US" sz="2000" dirty="0" err="1">
                <a:solidFill>
                  <a:srgbClr val="000000"/>
                </a:solidFill>
                <a:cs typeface="Arial" panose="020B0604020202020204" pitchFamily="34" charset="0"/>
              </a:rPr>
              <a:t>Metahara</a:t>
            </a: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 (20.6%, 53/257), and Awash (17.6%, 46/261)  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‒"/>
            </a:pPr>
            <a:endParaRPr lang="en-US" sz="1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‒"/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Asymptomatic low density infections contribute substantially to the infectious reservoir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‒"/>
            </a:pPr>
            <a:endParaRPr lang="en-US" sz="2000" b="1" u="sng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‒"/>
            </a:pPr>
            <a:r>
              <a:rPr lang="en-US" sz="2000" b="1" u="sng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Intervention utilization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Tx/>
              <a:buChar char="‒"/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LLIN ownership: 71.7% HHs (</a:t>
            </a: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Adama 42.9%, </a:t>
            </a:r>
            <a:r>
              <a:rPr lang="en-US" sz="2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Metahara</a:t>
            </a: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80.6%, and Awash 90.5%)</a:t>
            </a:r>
            <a:endParaRPr lang="en-US" sz="2000" dirty="0">
              <a:solidFill>
                <a:srgbClr val="FF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Tx/>
              <a:buChar char="‒"/>
            </a:pP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IRS in the last 12 months: 8.1% 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Adama 6.3%, </a:t>
            </a:r>
            <a:r>
              <a:rPr lang="en-US" sz="2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Metahara</a:t>
            </a: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4.2%, and Awash 14.3%)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‒"/>
            </a:pPr>
            <a:endParaRPr lang="en-US" sz="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‒"/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Towns are not usually targeted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‒"/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High Chikungunya incidence in Awash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69FE2D-1EAB-4EC3-9F96-4E8744185736}"/>
              </a:ext>
            </a:extLst>
          </p:cNvPr>
          <p:cNvSpPr txBox="1"/>
          <p:nvPr/>
        </p:nvSpPr>
        <p:spPr>
          <a:xfrm>
            <a:off x="8665440" y="3182779"/>
            <a:ext cx="19488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Tadesse 2018 Clin. Infect. Dis.</a:t>
            </a:r>
          </a:p>
        </p:txBody>
      </p:sp>
    </p:spTree>
    <p:extLst>
      <p:ext uri="{BB962C8B-B14F-4D97-AF65-F5344CB8AC3E}">
        <p14:creationId xmlns:p14="http://schemas.microsoft.com/office/powerpoint/2010/main" val="303281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7B9C2CE-4FE0-496A-81B1-42C7D5AA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77617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Neighboring rural villages have high parasite incidence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3C0F9BE-D126-4D63-AE2A-B2C032B9D8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520098"/>
              </p:ext>
            </p:extLst>
          </p:nvPr>
        </p:nvGraphicFramePr>
        <p:xfrm>
          <a:off x="1610175" y="786116"/>
          <a:ext cx="8971650" cy="537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5" r:id="rId3" imgW="10449360" imgH="6257520" progId="Prism5.Document">
                  <p:embed/>
                </p:oleObj>
              </mc:Choice>
              <mc:Fallback>
                <p:oleObj name="Prism 5" r:id="rId3" imgW="10449360" imgH="625752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0175" y="786116"/>
                        <a:ext cx="8971650" cy="53744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8470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2824F-EF9E-4739-98D0-A8A8609CFA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526890"/>
            <a:ext cx="12192000" cy="1797459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700" b="1" dirty="0">
                <a:solidFill>
                  <a:srgbClr val="C00000"/>
                </a:solidFill>
              </a:rPr>
              <a:t>Major malaria vectors in urban and peri-urban settings</a:t>
            </a:r>
          </a:p>
          <a:p>
            <a:pPr lvl="1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800" dirty="0"/>
              <a:t>Longitudinal entomological surveys </a:t>
            </a:r>
          </a:p>
        </p:txBody>
      </p:sp>
    </p:spTree>
    <p:extLst>
      <p:ext uri="{BB962C8B-B14F-4D97-AF65-F5344CB8AC3E}">
        <p14:creationId xmlns:p14="http://schemas.microsoft.com/office/powerpoint/2010/main" val="542869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65"/>
            <a:ext cx="11353800" cy="73869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Longitudinal assessment of bionomics of </a:t>
            </a:r>
            <a:r>
              <a:rPr lang="en-US" b="1" i="1" dirty="0">
                <a:solidFill>
                  <a:srgbClr val="C00000"/>
                </a:solidFill>
              </a:rPr>
              <a:t>Anopheles </a:t>
            </a:r>
            <a:r>
              <a:rPr lang="en-US" b="1" dirty="0">
                <a:solidFill>
                  <a:srgbClr val="C00000"/>
                </a:solidFill>
              </a:rPr>
              <a:t>mosquitoes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18438"/>
            <a:ext cx="10744200" cy="48585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FontTx/>
              <a:buChar char="‒"/>
            </a:pPr>
            <a:r>
              <a:rPr lang="en-US" sz="2400" dirty="0">
                <a:effectLst/>
                <a:ea typeface="E-BZ"/>
                <a:cs typeface="E-BZ"/>
              </a:rPr>
              <a:t>Bionomics 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2400" dirty="0">
                <a:effectLst/>
                <a:ea typeface="E-BZ"/>
                <a:cs typeface="E-BZ"/>
              </a:rPr>
              <a:t>of </a:t>
            </a:r>
            <a:r>
              <a:rPr lang="en-US" sz="2400" i="1" dirty="0">
                <a:effectLst/>
                <a:ea typeface="E-BZ"/>
                <a:cs typeface="E-BZ"/>
              </a:rPr>
              <a:t>Anopheles </a:t>
            </a:r>
            <a:r>
              <a:rPr lang="en-US" sz="2400" dirty="0">
                <a:effectLst/>
                <a:ea typeface="E-BZ"/>
                <a:cs typeface="E-BZ"/>
              </a:rPr>
              <a:t>mosquitoes 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Tx/>
              <a:buChar char="‒"/>
            </a:pPr>
            <a:r>
              <a:rPr lang="en-US" sz="2000" dirty="0">
                <a:ea typeface="E-BZ"/>
                <a:cs typeface="E-BZ"/>
              </a:rPr>
              <a:t>I</a:t>
            </a:r>
            <a:r>
              <a:rPr lang="en-US" sz="2000" dirty="0">
                <a:effectLst/>
                <a:ea typeface="E-BZ"/>
                <a:cs typeface="E-BZ"/>
              </a:rPr>
              <a:t>ndoors, outdoors, and in animal shelters 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Tx/>
              <a:buChar char="‒"/>
            </a:pPr>
            <a:r>
              <a:rPr lang="en-US" sz="2000" dirty="0">
                <a:effectLst/>
                <a:ea typeface="E-BZ"/>
                <a:cs typeface="E-BZ"/>
              </a:rPr>
              <a:t>12 HHs per town for 5 nights per month 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Tx/>
              <a:buChar char="‒"/>
            </a:pPr>
            <a:r>
              <a:rPr lang="en-US" sz="2000" dirty="0">
                <a:effectLst/>
                <a:ea typeface="E-BZ"/>
                <a:cs typeface="E-BZ"/>
              </a:rPr>
              <a:t>From August </a:t>
            </a:r>
            <a:r>
              <a:rPr lang="en-U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2000" dirty="0">
                <a:effectLst/>
                <a:ea typeface="E-BZ"/>
                <a:cs typeface="E-BZ"/>
              </a:rPr>
              <a:t>2019 – April </a:t>
            </a:r>
            <a:r>
              <a:rPr lang="en-US" sz="2000" dirty="0"/>
              <a:t>2021 (except Jan – June 2020)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Tx/>
              <a:buChar char="‒"/>
            </a:pPr>
            <a:endParaRPr lang="en-US" sz="2000" dirty="0">
              <a:effectLst/>
              <a:ea typeface="E-BZ"/>
              <a:cs typeface="E-BZ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FontTx/>
              <a:buChar char="‒"/>
            </a:pPr>
            <a:r>
              <a:rPr lang="en-US" sz="2400" dirty="0"/>
              <a:t>Collection methods 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Tx/>
              <a:buChar char="‒"/>
            </a:pPr>
            <a:r>
              <a:rPr lang="en-US" sz="2000" dirty="0"/>
              <a:t>Human Landing Catches, CDC light trap, Pyrethrum spray collection, Backpack aspirator, Blackbox, Cattle-baited trap </a:t>
            </a:r>
          </a:p>
        </p:txBody>
      </p:sp>
    </p:spTree>
    <p:extLst>
      <p:ext uri="{BB962C8B-B14F-4D97-AF65-F5344CB8AC3E}">
        <p14:creationId xmlns:p14="http://schemas.microsoft.com/office/powerpoint/2010/main" val="4072070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65"/>
            <a:ext cx="11353800" cy="73869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Longitudinal assessment of bionomics of </a:t>
            </a:r>
            <a:r>
              <a:rPr lang="en-US" b="1" i="1" dirty="0">
                <a:solidFill>
                  <a:srgbClr val="C00000"/>
                </a:solidFill>
              </a:rPr>
              <a:t>Anopheles </a:t>
            </a:r>
            <a:r>
              <a:rPr lang="en-US" b="1" dirty="0">
                <a:solidFill>
                  <a:srgbClr val="C00000"/>
                </a:solidFill>
              </a:rPr>
              <a:t>mosquitoes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7571"/>
            <a:ext cx="5755523" cy="5031875"/>
          </a:xfrm>
        </p:spPr>
        <p:txBody>
          <a:bodyPr>
            <a:noAutofit/>
          </a:bodyPr>
          <a:lstStyle/>
          <a:p>
            <a:pPr>
              <a:buFontTx/>
              <a:buChar char="‒"/>
            </a:pPr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Total mosquitoes collected (n=2077) </a:t>
            </a:r>
          </a:p>
          <a:p>
            <a:pPr>
              <a:buFontTx/>
              <a:buChar char="‒"/>
            </a:pPr>
            <a:endParaRPr lang="en-US" sz="18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Tx/>
              <a:buChar char="‒"/>
            </a:pPr>
            <a:endParaRPr lang="en-US" sz="1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Tx/>
              <a:buChar char="‒"/>
            </a:pPr>
            <a:endParaRPr lang="en-US" sz="18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Tx/>
              <a:buChar char="‒"/>
            </a:pPr>
            <a:endParaRPr lang="en-US" sz="18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endParaRPr lang="en-US" sz="6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Adama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26 mosquitoes</a:t>
            </a:r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in</a:t>
            </a:r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two monthly surveys 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1800" dirty="0"/>
              <a:t>1/15 immature breeding habitats 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All were </a:t>
            </a:r>
            <a:r>
              <a:rPr lang="en-US" sz="1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An. stephensi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sz="600" i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Most caught outdoor 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52.5% </a:t>
            </a:r>
            <a:r>
              <a:rPr lang="en-US" sz="1800" i="1" dirty="0">
                <a:solidFill>
                  <a:srgbClr val="000000"/>
                </a:solidFill>
                <a:cs typeface="Arial" panose="020B0604020202020204" pitchFamily="34" charset="0"/>
              </a:rPr>
              <a:t>An. stephensi 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68.8% </a:t>
            </a:r>
            <a:r>
              <a:rPr lang="en-US" sz="1800" i="1" dirty="0">
                <a:solidFill>
                  <a:srgbClr val="000000"/>
                </a:solidFill>
                <a:cs typeface="Arial" panose="020B0604020202020204" pitchFamily="34" charset="0"/>
              </a:rPr>
              <a:t>An. gambiae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82.6% </a:t>
            </a:r>
            <a:r>
              <a:rPr lang="en-US" sz="1800" i="1" dirty="0">
                <a:solidFill>
                  <a:srgbClr val="000000"/>
                </a:solidFill>
                <a:cs typeface="Arial" panose="020B0604020202020204" pitchFamily="34" charset="0"/>
              </a:rPr>
              <a:t>An. </a:t>
            </a:r>
            <a:r>
              <a:rPr lang="en-US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pharoensis</a:t>
            </a:r>
            <a:endParaRPr lang="en-US" sz="1800" i="1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99C0CE8-1597-44C8-9DDA-FED4107CA6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297867"/>
              </p:ext>
            </p:extLst>
          </p:nvPr>
        </p:nvGraphicFramePr>
        <p:xfrm>
          <a:off x="878726" y="1578561"/>
          <a:ext cx="4551649" cy="1313728"/>
        </p:xfrm>
        <a:graphic>
          <a:graphicData uri="http://schemas.openxmlformats.org/drawingml/2006/table">
            <a:tbl>
              <a:tblPr/>
              <a:tblGrid>
                <a:gridCol w="1367448">
                  <a:extLst>
                    <a:ext uri="{9D8B030D-6E8A-4147-A177-3AD203B41FA5}">
                      <a16:colId xmlns:a16="http://schemas.microsoft.com/office/drawing/2014/main" val="1011955191"/>
                    </a:ext>
                  </a:extLst>
                </a:gridCol>
                <a:gridCol w="1445588">
                  <a:extLst>
                    <a:ext uri="{9D8B030D-6E8A-4147-A177-3AD203B41FA5}">
                      <a16:colId xmlns:a16="http://schemas.microsoft.com/office/drawing/2014/main" val="3634146102"/>
                    </a:ext>
                  </a:extLst>
                </a:gridCol>
                <a:gridCol w="1738613">
                  <a:extLst>
                    <a:ext uri="{9D8B030D-6E8A-4147-A177-3AD203B41FA5}">
                      <a16:colId xmlns:a16="http://schemas.microsoft.com/office/drawing/2014/main" val="335474877"/>
                    </a:ext>
                  </a:extLst>
                </a:gridCol>
              </a:tblGrid>
              <a:tr h="328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Awash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Metetahara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675783"/>
                  </a:ext>
                </a:extLst>
              </a:tr>
              <a:tr h="328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An. stephensi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65.1% (244/375)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7.9% (133/1,676)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605008"/>
                  </a:ext>
                </a:extLst>
              </a:tr>
              <a:tr h="328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An. gambiae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33.9% (127/375)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78.6% (1,317/1,676)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523416"/>
                  </a:ext>
                </a:extLst>
              </a:tr>
              <a:tr h="328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An. </a:t>
                      </a:r>
                      <a:r>
                        <a:rPr lang="en-US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pharoensis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1.1% (4/375)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13.5% (226/1,676)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667138"/>
                  </a:ext>
                </a:extLst>
              </a:tr>
            </a:tbl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54A5101-57F2-46B7-82FA-781C0E43FB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242690"/>
              </p:ext>
            </p:extLst>
          </p:nvPr>
        </p:nvGraphicFramePr>
        <p:xfrm>
          <a:off x="6334125" y="1709738"/>
          <a:ext cx="5448300" cy="445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5" r:id="rId3" imgW="4802040" imgH="3929040" progId="Prism5.Document">
                  <p:embed/>
                </p:oleObj>
              </mc:Choice>
              <mc:Fallback>
                <p:oleObj name="Prism 5" r:id="rId3" imgW="4802040" imgH="392904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34125" y="1709738"/>
                        <a:ext cx="5448300" cy="445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13A1A4C-C061-435B-BB29-9A5CFFE05DE8}"/>
              </a:ext>
            </a:extLst>
          </p:cNvPr>
          <p:cNvSpPr txBox="1"/>
          <p:nvPr/>
        </p:nvSpPr>
        <p:spPr>
          <a:xfrm>
            <a:off x="6096000" y="11375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6688" indent="-166688">
              <a:buFont typeface="Calibri" panose="020F0502020204030204" pitchFamily="34" charset="0"/>
              <a:buChar char="‒"/>
            </a:pPr>
            <a:r>
              <a:rPr 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Seasonal peak ( July – November)</a:t>
            </a:r>
          </a:p>
        </p:txBody>
      </p:sp>
    </p:spTree>
    <p:extLst>
      <p:ext uri="{BB962C8B-B14F-4D97-AF65-F5344CB8AC3E}">
        <p14:creationId xmlns:p14="http://schemas.microsoft.com/office/powerpoint/2010/main" val="330718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4E2CFD-DE43-47C5-9478-2A40E2F6F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8438"/>
            <a:ext cx="10515600" cy="485852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Tx/>
              <a:buChar char="‒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861 salivary glands tested for infection </a:t>
            </a:r>
          </a:p>
          <a:p>
            <a:pPr lvl="1">
              <a:spcAft>
                <a:spcPts val="600"/>
              </a:spcAft>
              <a:buFontTx/>
              <a:buChar char="‒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FontTx/>
              <a:buChar char="‒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Infection detected using both CSP ELISA and COX PCR </a:t>
            </a:r>
          </a:p>
          <a:p>
            <a:pPr lvl="1">
              <a:spcAft>
                <a:spcPts val="600"/>
              </a:spcAft>
              <a:buFontTx/>
              <a:buChar char="‒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CSP ELISA: 6.7% (56/861) 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P. falciparum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4.3% (36/861) 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P. vivax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spcAft>
                <a:spcPts val="600"/>
              </a:spcAft>
              <a:buFontTx/>
              <a:buChar char="‒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COX PCR: 2.2% (14/673) mosquitoes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  <a:buFontTx/>
              <a:buChar char="‒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all three mosquito species</a:t>
            </a:r>
          </a:p>
          <a:p>
            <a:pPr>
              <a:spcAft>
                <a:spcPts val="600"/>
              </a:spcAft>
              <a:buFontTx/>
              <a:buChar char="‒"/>
            </a:pP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5AE47F-E8D1-46B5-893F-062808CC0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65"/>
            <a:ext cx="11353800" cy="738696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Plasmodium</a:t>
            </a:r>
            <a:r>
              <a:rPr lang="en-US" b="1" dirty="0">
                <a:solidFill>
                  <a:srgbClr val="C00000"/>
                </a:solidFill>
              </a:rPr>
              <a:t> infection readily detected in wild caught </a:t>
            </a:r>
            <a:r>
              <a:rPr lang="en-US" b="1" i="1" dirty="0">
                <a:solidFill>
                  <a:srgbClr val="C00000"/>
                </a:solidFill>
              </a:rPr>
              <a:t>Anopheles</a:t>
            </a:r>
          </a:p>
        </p:txBody>
      </p:sp>
    </p:spTree>
    <p:extLst>
      <p:ext uri="{BB962C8B-B14F-4D97-AF65-F5344CB8AC3E}">
        <p14:creationId xmlns:p14="http://schemas.microsoft.com/office/powerpoint/2010/main" val="3427665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582DB-7163-484E-8FEE-C85401025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CC034-8AC0-4106-92DF-2A495833A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7F0AA8-9768-4E69-9894-55FC26F2D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24732"/>
          <a:stretch/>
        </p:blipFill>
        <p:spPr>
          <a:xfrm>
            <a:off x="0" y="0"/>
            <a:ext cx="12192000" cy="68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69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073443"/>
            <a:ext cx="10730023" cy="510352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FontTx/>
              <a:buChar char="‒"/>
            </a:pP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Bloodmeal source </a:t>
            </a:r>
            <a:r>
              <a:rPr lang="en-US" sz="2400" dirty="0"/>
              <a:t>from </a:t>
            </a:r>
            <a:r>
              <a:rPr lang="en-US" sz="2400" dirty="0" err="1"/>
              <a:t>Metahara</a:t>
            </a:r>
            <a:r>
              <a:rPr lang="en-US" sz="2400" dirty="0"/>
              <a:t>: 229/338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Human 		– 	  50 (21.8%)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Cattle 		– 	134 (58.5%)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Dog 		– 	     1  (0.4%) 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Goat 		– 	     4  (1.7%)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 typeface="Calibri" panose="020F0502020204030204" pitchFamily="34" charset="0"/>
              <a:buChar char="‒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400" dirty="0"/>
              <a:t>Mixed – 40 (17.5%)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/>
              <a:t>Human &amp; Cow 	– 	20 (8.7%)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/>
              <a:t>Cattle &amp; Goat 	– 	15 (6.6%)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/>
              <a:t>Human &amp; Dog 	– 	  5 (2.2%)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 typeface="Calibri" panose="020F0502020204030204" pitchFamily="34" charset="0"/>
              <a:buChar char="‒"/>
            </a:pPr>
            <a:endParaRPr lang="en-US" sz="2000" dirty="0"/>
          </a:p>
          <a:p>
            <a:pPr>
              <a:lnSpc>
                <a:spcPct val="120000"/>
              </a:lnSpc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400" dirty="0"/>
              <a:t>In Awash Sebat Kilo town:  the majority fed on goats (93.3%)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4B0BB8-7EC1-42F8-A0B8-E5BC2D2213EF}"/>
              </a:ext>
            </a:extLst>
          </p:cNvPr>
          <p:cNvSpPr txBox="1">
            <a:spLocks/>
          </p:cNvSpPr>
          <p:nvPr/>
        </p:nvSpPr>
        <p:spPr>
          <a:xfrm>
            <a:off x="4257675" y="3952875"/>
            <a:ext cx="3324225" cy="2224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343539-0618-4912-BB95-E16DBC6C5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65"/>
            <a:ext cx="10515600" cy="738696"/>
          </a:xfrm>
        </p:spPr>
        <p:txBody>
          <a:bodyPr>
            <a:normAutofit/>
          </a:bodyPr>
          <a:lstStyle/>
          <a:p>
            <a:r>
              <a:rPr lang="en-US" sz="2900" b="1" i="1" dirty="0">
                <a:solidFill>
                  <a:srgbClr val="C00000"/>
                </a:solidFill>
              </a:rPr>
              <a:t>An. stephensi </a:t>
            </a:r>
            <a:r>
              <a:rPr lang="en-US" sz="2900" b="1" dirty="0">
                <a:solidFill>
                  <a:srgbClr val="C00000"/>
                </a:solidFill>
              </a:rPr>
              <a:t>mosquitoes feed mainly on animals</a:t>
            </a:r>
            <a:endParaRPr lang="en-US" sz="29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82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2824F-EF9E-4739-98D0-A8A8609CFA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79228"/>
            <a:ext cx="12192000" cy="249954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C00000"/>
                </a:solidFill>
              </a:rPr>
              <a:t>Risk factors for malaria infection in urban settings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Household 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level environmental factors: aquatic habitat survey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Normalized difference vegetation index (NDVI)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1893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9A7A5-230D-4660-BBCA-B2716A15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Risk factors for malaria infection in urban settings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4940D-87CA-4BBD-AB9B-B65EA6FEF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‒"/>
            </a:pPr>
            <a:r>
              <a:rPr lang="en-US" sz="2400" dirty="0"/>
              <a:t>Proximity to water bodies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‒"/>
            </a:pPr>
            <a:r>
              <a:rPr lang="en-US" sz="2400" dirty="0"/>
              <a:t>Travel to malaria endemic areas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‒"/>
            </a:pPr>
            <a:r>
              <a:rPr lang="en-US" sz="2400" dirty="0"/>
              <a:t>Travel to agricultural areas for labor work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‒"/>
            </a:pPr>
            <a:r>
              <a:rPr lang="en-US" sz="2400" dirty="0"/>
              <a:t>Outdoor activities during mosquito biting hours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‒"/>
            </a:pPr>
            <a:r>
              <a:rPr lang="en-US" sz="2400" dirty="0"/>
              <a:t>Individual HH environmental factors such as NDVI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‒"/>
            </a:pPr>
            <a:r>
              <a:rPr lang="en-US" sz="2400" dirty="0"/>
              <a:t>Euclidian distance from breeding sites </a:t>
            </a:r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151B74-DA2F-48AC-8E68-34F266C27FD2}"/>
              </a:ext>
            </a:extLst>
          </p:cNvPr>
          <p:cNvSpPr txBox="1"/>
          <p:nvPr/>
        </p:nvSpPr>
        <p:spPr>
          <a:xfrm>
            <a:off x="3933257" y="2533273"/>
            <a:ext cx="13155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Yukich</a:t>
            </a:r>
            <a:r>
              <a:rPr lang="en-US" sz="1000" dirty="0"/>
              <a:t> 2013 Malar J.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AD0EBE-0E90-4F79-AEA7-9DCE60FAA9A2}"/>
              </a:ext>
            </a:extLst>
          </p:cNvPr>
          <p:cNvSpPr txBox="1"/>
          <p:nvPr/>
        </p:nvSpPr>
        <p:spPr>
          <a:xfrm>
            <a:off x="3099618" y="1832147"/>
            <a:ext cx="23467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Peterson 2009 AJTMH</a:t>
            </a:r>
          </a:p>
        </p:txBody>
      </p:sp>
    </p:spTree>
    <p:extLst>
      <p:ext uri="{BB962C8B-B14F-4D97-AF65-F5344CB8AC3E}">
        <p14:creationId xmlns:p14="http://schemas.microsoft.com/office/powerpoint/2010/main" val="3815928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2824F-EF9E-4739-98D0-A8A8609CFA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615381"/>
            <a:ext cx="12192000" cy="139305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C00000"/>
                </a:solidFill>
              </a:rPr>
              <a:t>Conclusion</a:t>
            </a:r>
          </a:p>
          <a:p>
            <a:pPr lvl="1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94679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A596A-53FC-4F77-A1CA-1BA084753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FB147-ACC3-4CD1-8A09-90AF1E908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911" y="1307692"/>
            <a:ext cx="10942675" cy="4829943"/>
          </a:xfrm>
        </p:spPr>
        <p:txBody>
          <a:bodyPr>
            <a:normAutofit fontScale="92500" lnSpcReduction="10000"/>
          </a:bodyPr>
          <a:lstStyle/>
          <a:p>
            <a:pPr>
              <a:buFont typeface="Calibri" panose="020F0502020204030204" pitchFamily="34" charset="0"/>
              <a:buChar char="‒"/>
            </a:pPr>
            <a:r>
              <a:rPr lang="en-US" sz="2400" dirty="0"/>
              <a:t>No evidence for an increase in malaria burden linked with detection of </a:t>
            </a:r>
            <a:r>
              <a:rPr lang="en-US" sz="2400" i="1" dirty="0"/>
              <a:t>An. stephensi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000" dirty="0"/>
              <a:t>Slight increase in 2019 (national)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sz="2400" dirty="0"/>
          </a:p>
          <a:p>
            <a:pPr>
              <a:buFont typeface="Calibri" panose="020F0502020204030204" pitchFamily="34" charset="0"/>
              <a:buChar char="‒"/>
            </a:pPr>
            <a:r>
              <a:rPr lang="en-US" sz="2400" dirty="0"/>
              <a:t>High prevalence of the asymptomatic low density parasite reservoir </a:t>
            </a:r>
          </a:p>
          <a:p>
            <a:pPr>
              <a:buFont typeface="Calibri" panose="020F0502020204030204" pitchFamily="34" charset="0"/>
              <a:buChar char="‒"/>
            </a:pPr>
            <a:endParaRPr lang="en-US" sz="2400" dirty="0"/>
          </a:p>
          <a:p>
            <a:pPr>
              <a:buFont typeface="Calibri" panose="020F0502020204030204" pitchFamily="34" charset="0"/>
              <a:buChar char="‒"/>
            </a:pPr>
            <a:r>
              <a:rPr lang="en-US" sz="2400" dirty="0"/>
              <a:t>High annual parasite incidence in neighboring villages</a:t>
            </a:r>
          </a:p>
          <a:p>
            <a:pPr>
              <a:buFont typeface="Calibri" panose="020F0502020204030204" pitchFamily="34" charset="0"/>
              <a:buChar char="‒"/>
            </a:pPr>
            <a:endParaRPr lang="en-US" sz="2400" dirty="0"/>
          </a:p>
          <a:p>
            <a:pPr>
              <a:buFont typeface="Calibri" panose="020F0502020204030204" pitchFamily="34" charset="0"/>
              <a:buChar char="‒"/>
            </a:pPr>
            <a:r>
              <a:rPr lang="en-US" sz="2400" i="1" dirty="0"/>
              <a:t>An. stephensi </a:t>
            </a:r>
            <a:r>
              <a:rPr lang="en-US" sz="2400" dirty="0"/>
              <a:t>is the dominating species in two out of the three towns</a:t>
            </a:r>
          </a:p>
          <a:p>
            <a:pPr>
              <a:buFont typeface="Calibri" panose="020F0502020204030204" pitchFamily="34" charset="0"/>
              <a:buChar char="‒"/>
            </a:pPr>
            <a:endParaRPr lang="en-US" sz="2400" dirty="0"/>
          </a:p>
          <a:p>
            <a:pPr>
              <a:buFont typeface="Calibri" panose="020F0502020204030204" pitchFamily="34" charset="0"/>
              <a:buChar char="‒"/>
            </a:pPr>
            <a:r>
              <a:rPr lang="en-US" sz="2400" dirty="0"/>
              <a:t>High infection rate detected in wild caught </a:t>
            </a:r>
            <a:r>
              <a:rPr lang="en-US" sz="2400" i="1" dirty="0"/>
              <a:t>An. stephensi</a:t>
            </a:r>
            <a:endParaRPr lang="en-US" sz="2400" dirty="0"/>
          </a:p>
          <a:p>
            <a:pPr>
              <a:buFont typeface="Calibri" panose="020F0502020204030204" pitchFamily="34" charset="0"/>
              <a:buChar char="‒"/>
            </a:pPr>
            <a:endParaRPr lang="en-US" sz="2400" dirty="0"/>
          </a:p>
          <a:p>
            <a:pPr>
              <a:buFont typeface="Calibri" panose="020F0502020204030204" pitchFamily="34" charset="0"/>
              <a:buChar char="‒"/>
            </a:pPr>
            <a:r>
              <a:rPr lang="en-US" sz="2400" dirty="0"/>
              <a:t>Targeted surveillance and intervention is needed to curb potential future outbreak due to the invasive vector </a:t>
            </a:r>
            <a:r>
              <a:rPr lang="en-US" sz="2400" i="1" dirty="0"/>
              <a:t>An. stephensi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Calibri" panose="020F0502020204030204" pitchFamily="34" charset="0"/>
              <a:buChar char="‒"/>
            </a:pPr>
            <a:endParaRPr lang="en-US" sz="2400" dirty="0"/>
          </a:p>
          <a:p>
            <a:pPr>
              <a:buFont typeface="Calibri" panose="020F0502020204030204" pitchFamily="34" charset="0"/>
              <a:buChar char="‒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5779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7F0AA8-9768-4E69-9894-55FC26F2D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24732"/>
          <a:stretch/>
        </p:blipFill>
        <p:spPr>
          <a:xfrm>
            <a:off x="-1" y="0"/>
            <a:ext cx="12211385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E40BD40-888A-40F9-A566-CE4F36AC2EF6}"/>
              </a:ext>
            </a:extLst>
          </p:cNvPr>
          <p:cNvSpPr/>
          <p:nvPr/>
        </p:nvSpPr>
        <p:spPr>
          <a:xfrm>
            <a:off x="-19385" y="0"/>
            <a:ext cx="12211385" cy="4061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4623A-D827-40F5-9B1F-0265A1BCAB32}"/>
              </a:ext>
            </a:extLst>
          </p:cNvPr>
          <p:cNvPicPr/>
          <p:nvPr/>
        </p:nvPicPr>
        <p:blipFill rotWithShape="1">
          <a:blip r:embed="rId5"/>
          <a:srcRect l="10636"/>
          <a:stretch/>
        </p:blipFill>
        <p:spPr>
          <a:xfrm>
            <a:off x="9316096" y="-1"/>
            <a:ext cx="2875905" cy="2035933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A533149-DCB3-48AA-B733-208841CD8B2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316096" y="2075357"/>
            <a:ext cx="2875905" cy="2035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FEEAD-5123-46B1-84D7-EF62BA43E7CB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2" y="1959217"/>
            <a:ext cx="2833633" cy="2171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265C1-BE35-4311-B40E-BC3AAF9CC8BD}"/>
              </a:ext>
            </a:extLst>
          </p:cNvPr>
          <p:cNvPicPr/>
          <p:nvPr/>
        </p:nvPicPr>
        <p:blipFill rotWithShape="1">
          <a:blip r:embed="rId8"/>
          <a:srcRect l="15342"/>
          <a:stretch/>
        </p:blipFill>
        <p:spPr bwMode="auto">
          <a:xfrm>
            <a:off x="-10282" y="-5189"/>
            <a:ext cx="2833633" cy="1939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F802E94-B495-41E6-8CB4-FA09CBC7FEB7}"/>
              </a:ext>
            </a:extLst>
          </p:cNvPr>
          <p:cNvGrpSpPr/>
          <p:nvPr/>
        </p:nvGrpSpPr>
        <p:grpSpPr>
          <a:xfrm>
            <a:off x="3365154" y="54903"/>
            <a:ext cx="1019255" cy="2431081"/>
            <a:chOff x="992455" y="2753140"/>
            <a:chExt cx="1019255" cy="2431081"/>
          </a:xfrm>
        </p:grpSpPr>
        <p:pic>
          <p:nvPicPr>
            <p:cNvPr id="10" name="Picture 2" descr="Insect Rearing Chambers, Caron Products | VWR">
              <a:extLst>
                <a:ext uri="{FF2B5EF4-FFF2-40B4-BE49-F238E27FC236}">
                  <a16:creationId xmlns:a16="http://schemas.microsoft.com/office/drawing/2014/main" id="{B959FB2E-4709-4283-84D4-2D31A253F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455" y="2753140"/>
              <a:ext cx="1019255" cy="201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1FC032-5997-4C9F-B57F-75ED2D16591B}"/>
                </a:ext>
              </a:extLst>
            </p:cNvPr>
            <p:cNvSpPr txBox="1"/>
            <p:nvPr/>
          </p:nvSpPr>
          <p:spPr>
            <a:xfrm>
              <a:off x="1084806" y="4784111"/>
              <a:ext cx="8116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B050"/>
                  </a:solidFill>
                </a:rPr>
                <a:t>Insect chambers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7998E7-B25B-480E-A80F-F31175C9A6A6}"/>
              </a:ext>
            </a:extLst>
          </p:cNvPr>
          <p:cNvGrpSpPr/>
          <p:nvPr/>
        </p:nvGrpSpPr>
        <p:grpSpPr>
          <a:xfrm>
            <a:off x="3493341" y="2498694"/>
            <a:ext cx="1326600" cy="1432497"/>
            <a:chOff x="12391039" y="1372275"/>
            <a:chExt cx="1326600" cy="1432497"/>
          </a:xfrm>
        </p:grpSpPr>
        <p:pic>
          <p:nvPicPr>
            <p:cNvPr id="13" name="Picture 4" descr="Mini-Beadbeater-96 | Glen Mills, Inc.">
              <a:extLst>
                <a:ext uri="{FF2B5EF4-FFF2-40B4-BE49-F238E27FC236}">
                  <a16:creationId xmlns:a16="http://schemas.microsoft.com/office/drawing/2014/main" id="{C9BE3873-EFAD-4BA3-83B4-F97CDDDAB5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1039" y="1372275"/>
              <a:ext cx="1326600" cy="130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761780-4DE7-41BB-B702-ECE3EC841161}"/>
                </a:ext>
              </a:extLst>
            </p:cNvPr>
            <p:cNvSpPr txBox="1"/>
            <p:nvPr/>
          </p:nvSpPr>
          <p:spPr>
            <a:xfrm>
              <a:off x="12680883" y="2558551"/>
              <a:ext cx="8306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B050"/>
                  </a:solidFill>
                </a:rPr>
                <a:t>Bead beater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7F8EC5-587A-40A8-8590-A0318D1F2B9F}"/>
              </a:ext>
            </a:extLst>
          </p:cNvPr>
          <p:cNvGrpSpPr/>
          <p:nvPr/>
        </p:nvGrpSpPr>
        <p:grpSpPr>
          <a:xfrm>
            <a:off x="4775843" y="181437"/>
            <a:ext cx="1324743" cy="1189202"/>
            <a:chOff x="6751594" y="2369070"/>
            <a:chExt cx="1324743" cy="1189202"/>
          </a:xfrm>
        </p:grpSpPr>
        <p:pic>
          <p:nvPicPr>
            <p:cNvPr id="16" name="Picture 2" descr="Extraction — RTLGenomics">
              <a:extLst>
                <a:ext uri="{FF2B5EF4-FFF2-40B4-BE49-F238E27FC236}">
                  <a16:creationId xmlns:a16="http://schemas.microsoft.com/office/drawing/2014/main" id="{73E78A05-7A1C-400A-BDB1-1C7F61EE98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1595" y="2369070"/>
              <a:ext cx="1324742" cy="853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2215C3-5C92-4400-81F9-DD9CCF373BEA}"/>
                </a:ext>
              </a:extLst>
            </p:cNvPr>
            <p:cNvSpPr txBox="1"/>
            <p:nvPr/>
          </p:nvSpPr>
          <p:spPr>
            <a:xfrm>
              <a:off x="6751594" y="3158162"/>
              <a:ext cx="9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B050"/>
                  </a:solidFill>
                </a:rPr>
                <a:t>Automated extractor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4B8B88-0163-46C5-8504-6F0D589FCA12}"/>
              </a:ext>
            </a:extLst>
          </p:cNvPr>
          <p:cNvGrpSpPr/>
          <p:nvPr/>
        </p:nvGrpSpPr>
        <p:grpSpPr>
          <a:xfrm>
            <a:off x="6349774" y="181437"/>
            <a:ext cx="1160639" cy="1312313"/>
            <a:chOff x="10344683" y="1568880"/>
            <a:chExt cx="1160639" cy="1312313"/>
          </a:xfrm>
        </p:grpSpPr>
        <p:pic>
          <p:nvPicPr>
            <p:cNvPr id="19" name="Picture 6" descr="Available real-time RT-PCR cycler and kinetic PCR machines">
              <a:extLst>
                <a:ext uri="{FF2B5EF4-FFF2-40B4-BE49-F238E27FC236}">
                  <a16:creationId xmlns:a16="http://schemas.microsoft.com/office/drawing/2014/main" id="{3864663B-3A6C-4149-A3D7-F5CF7AB6C3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06" r="16430" b="11921"/>
            <a:stretch/>
          </p:blipFill>
          <p:spPr bwMode="auto">
            <a:xfrm>
              <a:off x="10344683" y="1568880"/>
              <a:ext cx="1160639" cy="1119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C174A2-207F-45D0-A227-E101EECA04B9}"/>
                </a:ext>
              </a:extLst>
            </p:cNvPr>
            <p:cNvSpPr txBox="1"/>
            <p:nvPr/>
          </p:nvSpPr>
          <p:spPr>
            <a:xfrm>
              <a:off x="10418192" y="2634972"/>
              <a:ext cx="9268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B050"/>
                  </a:solidFill>
                </a:rPr>
                <a:t>Real time PCR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96CCDD-BD1C-409D-92DC-D67E89699F04}"/>
              </a:ext>
            </a:extLst>
          </p:cNvPr>
          <p:cNvGrpSpPr/>
          <p:nvPr/>
        </p:nvGrpSpPr>
        <p:grpSpPr>
          <a:xfrm>
            <a:off x="4903355" y="1628958"/>
            <a:ext cx="1222370" cy="1341550"/>
            <a:chOff x="3840593" y="3536276"/>
            <a:chExt cx="1222370" cy="1341550"/>
          </a:xfrm>
        </p:grpSpPr>
        <p:pic>
          <p:nvPicPr>
            <p:cNvPr id="22" name="Picture 2" descr="CoreGenomics: HiSeq NextSeq 500">
              <a:extLst>
                <a:ext uri="{FF2B5EF4-FFF2-40B4-BE49-F238E27FC236}">
                  <a16:creationId xmlns:a16="http://schemas.microsoft.com/office/drawing/2014/main" id="{33F5747D-A5D9-436A-BCCA-67442F7FA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593" y="3536276"/>
              <a:ext cx="1222370" cy="1143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32C092-7720-40C0-A454-8CA7236E2B7B}"/>
                </a:ext>
              </a:extLst>
            </p:cNvPr>
            <p:cNvSpPr txBox="1"/>
            <p:nvPr/>
          </p:nvSpPr>
          <p:spPr>
            <a:xfrm>
              <a:off x="3973278" y="4631605"/>
              <a:ext cx="8579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err="1">
                  <a:solidFill>
                    <a:srgbClr val="00B050"/>
                  </a:solidFill>
                </a:rPr>
                <a:t>NextSeq</a:t>
              </a:r>
              <a:r>
                <a:rPr lang="en-US" sz="1000" b="1" dirty="0">
                  <a:solidFill>
                    <a:srgbClr val="00B050"/>
                  </a:solidFill>
                </a:rPr>
                <a:t> 500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EAF1B2-C501-40E4-B799-D41356FA5A3A}"/>
              </a:ext>
            </a:extLst>
          </p:cNvPr>
          <p:cNvGrpSpPr/>
          <p:nvPr/>
        </p:nvGrpSpPr>
        <p:grpSpPr>
          <a:xfrm>
            <a:off x="7435715" y="208251"/>
            <a:ext cx="1774203" cy="1008417"/>
            <a:chOff x="9454268" y="2220491"/>
            <a:chExt cx="1774203" cy="1008417"/>
          </a:xfrm>
        </p:grpSpPr>
        <p:pic>
          <p:nvPicPr>
            <p:cNvPr id="25" name="Picture 2" descr="Luminex® 100/200™ for Clinical Diagnostic Use">
              <a:extLst>
                <a:ext uri="{FF2B5EF4-FFF2-40B4-BE49-F238E27FC236}">
                  <a16:creationId xmlns:a16="http://schemas.microsoft.com/office/drawing/2014/main" id="{8808E6E8-847C-4FDB-A8B7-ED3C628A4B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4923" y="2220491"/>
              <a:ext cx="1723548" cy="856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77EC48-E8AB-48E6-81AF-173F3286BE26}"/>
                </a:ext>
              </a:extLst>
            </p:cNvPr>
            <p:cNvSpPr txBox="1"/>
            <p:nvPr/>
          </p:nvSpPr>
          <p:spPr>
            <a:xfrm>
              <a:off x="9454268" y="2982687"/>
              <a:ext cx="9124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B050"/>
                  </a:solidFill>
                </a:rPr>
                <a:t>LUMINEX 200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BCAB65-1D5D-4304-ABCD-50772F2C2B5F}"/>
              </a:ext>
            </a:extLst>
          </p:cNvPr>
          <p:cNvGrpSpPr/>
          <p:nvPr/>
        </p:nvGrpSpPr>
        <p:grpSpPr>
          <a:xfrm>
            <a:off x="7565882" y="1749349"/>
            <a:ext cx="1455249" cy="1130194"/>
            <a:chOff x="10040163" y="4263610"/>
            <a:chExt cx="1455249" cy="1130194"/>
          </a:xfrm>
        </p:grpSpPr>
        <p:pic>
          <p:nvPicPr>
            <p:cNvPr id="28" name="Picture 27" descr="LUMINEX – MAGPIX - GeneCraft Labs">
              <a:extLst>
                <a:ext uri="{FF2B5EF4-FFF2-40B4-BE49-F238E27FC236}">
                  <a16:creationId xmlns:a16="http://schemas.microsoft.com/office/drawing/2014/main" id="{B2CCFE70-DAEC-4956-8DA0-6BDF72340A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2" r="13406"/>
            <a:stretch/>
          </p:blipFill>
          <p:spPr bwMode="auto">
            <a:xfrm>
              <a:off x="10040163" y="4263610"/>
              <a:ext cx="1455249" cy="97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1DD5817-C2EE-4B4A-B7E0-3CE58663DDDB}"/>
                </a:ext>
              </a:extLst>
            </p:cNvPr>
            <p:cNvSpPr txBox="1"/>
            <p:nvPr/>
          </p:nvSpPr>
          <p:spPr>
            <a:xfrm>
              <a:off x="10073366" y="5147583"/>
              <a:ext cx="6944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B050"/>
                  </a:solidFill>
                </a:rPr>
                <a:t>MAGPIX®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7B75E3-361B-45D5-A119-8020058F1583}"/>
              </a:ext>
            </a:extLst>
          </p:cNvPr>
          <p:cNvGrpSpPr/>
          <p:nvPr/>
        </p:nvGrpSpPr>
        <p:grpSpPr>
          <a:xfrm>
            <a:off x="5768751" y="3075538"/>
            <a:ext cx="2554668" cy="987913"/>
            <a:chOff x="4321619" y="4569172"/>
            <a:chExt cx="2554668" cy="9879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ECB871-FBAB-4EDF-8A95-D03E0B737468}"/>
                </a:ext>
              </a:extLst>
            </p:cNvPr>
            <p:cNvGrpSpPr/>
            <p:nvPr/>
          </p:nvGrpSpPr>
          <p:grpSpPr>
            <a:xfrm>
              <a:off x="4321619" y="4569172"/>
              <a:ext cx="2554668" cy="987913"/>
              <a:chOff x="4321619" y="4569172"/>
              <a:chExt cx="2554668" cy="987913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0CAFA8B-D879-4210-ACBD-B64A40DDD652}"/>
                  </a:ext>
                </a:extLst>
              </p:cNvPr>
              <p:cNvGrpSpPr/>
              <p:nvPr/>
            </p:nvGrpSpPr>
            <p:grpSpPr>
              <a:xfrm>
                <a:off x="4321619" y="4569172"/>
                <a:ext cx="2554667" cy="987913"/>
                <a:chOff x="6378328" y="5012128"/>
                <a:chExt cx="2554667" cy="987913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6E7149-B01D-4D52-B53C-F2E9A51F26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378328" y="5012128"/>
                  <a:ext cx="2554667" cy="735352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FD464BD-B052-4B40-82D7-1F8C3039826A}"/>
                    </a:ext>
                  </a:extLst>
                </p:cNvPr>
                <p:cNvSpPr txBox="1"/>
                <p:nvPr/>
              </p:nvSpPr>
              <p:spPr>
                <a:xfrm>
                  <a:off x="7062346" y="5769209"/>
                  <a:ext cx="109036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srgbClr val="00B050"/>
                      </a:solidFill>
                    </a:rPr>
                    <a:t>Digital droplet PCR</a:t>
                  </a: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986FA14-5E9D-4C92-84B9-C98AA1CD949A}"/>
                  </a:ext>
                </a:extLst>
              </p:cNvPr>
              <p:cNvSpPr/>
              <p:nvPr/>
            </p:nvSpPr>
            <p:spPr>
              <a:xfrm>
                <a:off x="4322501" y="4569172"/>
                <a:ext cx="2553786" cy="757081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30258EBF-3C2F-40FD-A4B4-284C541A2EE7}"/>
                </a:ext>
              </a:extLst>
            </p:cNvPr>
            <p:cNvSpPr/>
            <p:nvPr/>
          </p:nvSpPr>
          <p:spPr>
            <a:xfrm>
              <a:off x="6278092" y="4832561"/>
              <a:ext cx="127467" cy="8497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E765F40D-6C86-4A02-9FD1-484FF4D9FED1}"/>
              </a:ext>
            </a:extLst>
          </p:cNvPr>
          <p:cNvSpPr txBox="1">
            <a:spLocks/>
          </p:cNvSpPr>
          <p:nvPr/>
        </p:nvSpPr>
        <p:spPr>
          <a:xfrm>
            <a:off x="936883" y="5714980"/>
            <a:ext cx="10972800" cy="7626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Adama (formerly Nazareth) Malaria Training Center (NMTC)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981C7F-CE3C-4DE3-91E2-07FF143E6BC7}"/>
              </a:ext>
            </a:extLst>
          </p:cNvPr>
          <p:cNvSpPr txBox="1"/>
          <p:nvPr/>
        </p:nvSpPr>
        <p:spPr>
          <a:xfrm>
            <a:off x="663262" y="1564979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Since 1959</a:t>
            </a:r>
          </a:p>
        </p:txBody>
      </p:sp>
    </p:spTree>
    <p:extLst>
      <p:ext uri="{BB962C8B-B14F-4D97-AF65-F5344CB8AC3E}">
        <p14:creationId xmlns:p14="http://schemas.microsoft.com/office/powerpoint/2010/main" val="304480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F5BF8C0-9A30-4C80-825A-E23C9DC61A7F}"/>
              </a:ext>
            </a:extLst>
          </p:cNvPr>
          <p:cNvSpPr txBox="1">
            <a:spLocks/>
          </p:cNvSpPr>
          <p:nvPr/>
        </p:nvSpPr>
        <p:spPr>
          <a:xfrm>
            <a:off x="609600" y="3"/>
            <a:ext cx="11612880" cy="788805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32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84D877-B777-4661-9D44-DCD1C4472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Acknowledgements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6221FC5-2A0A-4AFD-98A5-0F36BC6B6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31273"/>
            <a:ext cx="4034335" cy="5246243"/>
          </a:xfrm>
        </p:spPr>
        <p:txBody>
          <a:bodyPr>
            <a:normAutofit/>
          </a:bodyPr>
          <a:lstStyle/>
          <a:p>
            <a:pPr marL="339725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400" dirty="0"/>
              <a:t>Graduate students</a:t>
            </a:r>
          </a:p>
          <a:p>
            <a:pPr marL="796925" lvl="1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 err="1"/>
              <a:t>Hiwot</a:t>
            </a:r>
            <a:r>
              <a:rPr lang="en-US" sz="2000" dirty="0"/>
              <a:t> </a:t>
            </a:r>
            <a:r>
              <a:rPr lang="en-US" sz="2000" dirty="0" err="1"/>
              <a:t>Teka</a:t>
            </a:r>
            <a:endParaRPr lang="en-US" sz="2000" dirty="0"/>
          </a:p>
          <a:p>
            <a:pPr marL="796925" lvl="1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 err="1"/>
              <a:t>Melat</a:t>
            </a:r>
            <a:r>
              <a:rPr lang="en-US" sz="2000" dirty="0"/>
              <a:t> Abdo</a:t>
            </a:r>
          </a:p>
          <a:p>
            <a:pPr marL="796925" lvl="1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 err="1"/>
              <a:t>Saron</a:t>
            </a:r>
            <a:r>
              <a:rPr lang="en-US" sz="2000" dirty="0"/>
              <a:t> </a:t>
            </a:r>
            <a:r>
              <a:rPr lang="en-US" sz="2000" dirty="0" err="1"/>
              <a:t>Fekadu</a:t>
            </a:r>
            <a:endParaRPr lang="en-US" sz="2000" dirty="0"/>
          </a:p>
          <a:p>
            <a:pPr marL="796925" lvl="1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endParaRPr lang="en-US" sz="2000" dirty="0"/>
          </a:p>
          <a:p>
            <a:pPr marL="339725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400" dirty="0"/>
              <a:t>AHRI staff</a:t>
            </a:r>
          </a:p>
          <a:p>
            <a:pPr marL="796925" lvl="1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 err="1"/>
              <a:t>Endashaw</a:t>
            </a:r>
            <a:r>
              <a:rPr lang="en-US" sz="2000" dirty="0"/>
              <a:t> </a:t>
            </a:r>
            <a:r>
              <a:rPr lang="en-US" sz="2000" dirty="0" err="1"/>
              <a:t>Esayas</a:t>
            </a:r>
            <a:endParaRPr lang="en-US" sz="2000" dirty="0"/>
          </a:p>
          <a:p>
            <a:pPr marL="796925" lvl="1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 err="1"/>
              <a:t>Temesgen</a:t>
            </a:r>
            <a:r>
              <a:rPr lang="en-US" sz="2000" dirty="0"/>
              <a:t> Ashine</a:t>
            </a:r>
          </a:p>
          <a:p>
            <a:pPr marL="796925" lvl="1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 err="1"/>
              <a:t>Temesgen</a:t>
            </a:r>
            <a:r>
              <a:rPr lang="en-US" sz="2000" dirty="0"/>
              <a:t> </a:t>
            </a:r>
            <a:r>
              <a:rPr lang="en-US" sz="2000" dirty="0" err="1"/>
              <a:t>Tafesse</a:t>
            </a:r>
            <a:endParaRPr lang="en-US" sz="2000" dirty="0"/>
          </a:p>
          <a:p>
            <a:pPr marL="796925" lvl="1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 err="1"/>
              <a:t>Migbaru</a:t>
            </a:r>
            <a:r>
              <a:rPr lang="en-US" sz="2000" dirty="0"/>
              <a:t> </a:t>
            </a:r>
            <a:r>
              <a:rPr lang="en-US" sz="2000" dirty="0" err="1"/>
              <a:t>Keffale</a:t>
            </a:r>
            <a:endParaRPr lang="en-US" sz="2000" dirty="0"/>
          </a:p>
          <a:p>
            <a:pPr marL="796925" lvl="1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 err="1"/>
              <a:t>Lemlem</a:t>
            </a:r>
            <a:r>
              <a:rPr lang="en-US" sz="2000" dirty="0"/>
              <a:t> </a:t>
            </a:r>
            <a:r>
              <a:rPr lang="en-US" sz="2000" dirty="0" err="1"/>
              <a:t>Nesro</a:t>
            </a:r>
            <a:endParaRPr lang="en-US" sz="2000" dirty="0"/>
          </a:p>
          <a:p>
            <a:pPr marL="796925" lvl="1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/>
              <a:t>Endalamaw Gadisa</a:t>
            </a:r>
          </a:p>
          <a:p>
            <a:pPr marL="339725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endParaRPr lang="en-US" sz="2000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03C044C8-C707-4680-B2A1-36E7EBFB677D}"/>
              </a:ext>
            </a:extLst>
          </p:cNvPr>
          <p:cNvSpPr txBox="1">
            <a:spLocks/>
          </p:cNvSpPr>
          <p:nvPr/>
        </p:nvSpPr>
        <p:spPr>
          <a:xfrm>
            <a:off x="6772275" y="931273"/>
            <a:ext cx="4034335" cy="524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400" dirty="0"/>
              <a:t>PMI/CDC/</a:t>
            </a:r>
            <a:r>
              <a:rPr lang="en-US" sz="2400" dirty="0" err="1"/>
              <a:t>Abt</a:t>
            </a:r>
            <a:r>
              <a:rPr lang="en-US" sz="2400" dirty="0"/>
              <a:t> Associate</a:t>
            </a:r>
          </a:p>
          <a:p>
            <a:pPr marL="796925" lvl="1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 err="1"/>
              <a:t>Meshesha</a:t>
            </a:r>
            <a:r>
              <a:rPr lang="en-US" sz="2000" dirty="0"/>
              <a:t> Balkew</a:t>
            </a:r>
          </a:p>
          <a:p>
            <a:pPr marL="796925" lvl="1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/>
              <a:t>Seth Irish</a:t>
            </a:r>
          </a:p>
          <a:p>
            <a:pPr marL="796925" lvl="1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/>
              <a:t>Dereje </a:t>
            </a:r>
            <a:r>
              <a:rPr lang="en-US" sz="2000" dirty="0" err="1"/>
              <a:t>Dengela</a:t>
            </a:r>
            <a:endParaRPr lang="en-US" sz="2000" dirty="0"/>
          </a:p>
          <a:p>
            <a:pPr marL="796925" lvl="1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/>
              <a:t>Peter Mumba</a:t>
            </a:r>
          </a:p>
          <a:p>
            <a:pPr marL="796925" lvl="1" indent="-339725"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/>
              <a:t>Sarah </a:t>
            </a:r>
            <a:r>
              <a:rPr lang="en-US" sz="2000" dirty="0" err="1"/>
              <a:t>Zohdy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7328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DD681-0E49-4455-B4D9-11CB39561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0536"/>
            <a:ext cx="10982085" cy="1122666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‒"/>
            </a:pPr>
            <a:r>
              <a:rPr lang="en-GB" sz="2400" dirty="0"/>
              <a:t>Substantial decline in malaria burden for two decades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GB" sz="2000" dirty="0"/>
              <a:t>In 2005: LLINs, RDT, ACT, CCM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09600" y="3"/>
            <a:ext cx="11612880" cy="788805"/>
          </a:xfrm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 sz="3200" b="1" dirty="0">
                <a:solidFill>
                  <a:srgbClr val="C00000"/>
                </a:solidFill>
              </a:rPr>
              <a:t>Malaria control in Ethiopia – great achievements</a:t>
            </a:r>
            <a:endParaRPr lang="en-US" sz="32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EF8D00-DDED-497B-B448-B3498F24B285}"/>
              </a:ext>
            </a:extLst>
          </p:cNvPr>
          <p:cNvSpPr txBox="1"/>
          <p:nvPr/>
        </p:nvSpPr>
        <p:spPr>
          <a:xfrm>
            <a:off x="14489578" y="5002285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i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A33371-8D7D-457F-9F25-CBA75ACA4DAF}"/>
              </a:ext>
            </a:extLst>
          </p:cNvPr>
          <p:cNvSpPr txBox="1"/>
          <p:nvPr/>
        </p:nvSpPr>
        <p:spPr>
          <a:xfrm>
            <a:off x="9276414" y="5657760"/>
            <a:ext cx="16786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World Malaria Report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B14446-FF1F-4C8A-81E6-C097E868F49B}"/>
              </a:ext>
            </a:extLst>
          </p:cNvPr>
          <p:cNvSpPr txBox="1"/>
          <p:nvPr/>
        </p:nvSpPr>
        <p:spPr>
          <a:xfrm>
            <a:off x="6840589" y="5325673"/>
            <a:ext cx="47526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en-GB" sz="2000" i="1" dirty="0"/>
              <a:t>P. vivax </a:t>
            </a:r>
            <a:r>
              <a:rPr lang="en-GB" sz="2000" dirty="0"/>
              <a:t>is endemic (~40% of cases)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53E863-10FB-4B07-8BCC-F6CA9D12B664}"/>
              </a:ext>
            </a:extLst>
          </p:cNvPr>
          <p:cNvSpPr txBox="1"/>
          <p:nvPr/>
        </p:nvSpPr>
        <p:spPr>
          <a:xfrm>
            <a:off x="609600" y="5311581"/>
            <a:ext cx="57340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en-GB" sz="2000" dirty="0"/>
              <a:t>Temporally and spatially heterogenous distribution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D847C5-CF75-436D-8FA4-1876CD9CA049}"/>
              </a:ext>
            </a:extLst>
          </p:cNvPr>
          <p:cNvGrpSpPr/>
          <p:nvPr/>
        </p:nvGrpSpPr>
        <p:grpSpPr>
          <a:xfrm>
            <a:off x="6678664" y="2233613"/>
            <a:ext cx="4074756" cy="2771774"/>
            <a:chOff x="6526264" y="2233613"/>
            <a:chExt cx="4074756" cy="27717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D4B217F-32AE-4228-912E-38DA8D0C277D}"/>
                </a:ext>
              </a:extLst>
            </p:cNvPr>
            <p:cNvGrpSpPr/>
            <p:nvPr/>
          </p:nvGrpSpPr>
          <p:grpSpPr>
            <a:xfrm>
              <a:off x="6526264" y="2233613"/>
              <a:ext cx="4074756" cy="2771774"/>
              <a:chOff x="6526264" y="2233613"/>
              <a:chExt cx="4074756" cy="277177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B377898-B419-470E-B5EE-BE71278F80F5}"/>
                  </a:ext>
                </a:extLst>
              </p:cNvPr>
              <p:cNvGrpSpPr/>
              <p:nvPr/>
            </p:nvGrpSpPr>
            <p:grpSpPr>
              <a:xfrm>
                <a:off x="6526264" y="2233613"/>
                <a:ext cx="4074756" cy="2771774"/>
                <a:chOff x="638128" y="3782325"/>
                <a:chExt cx="3061107" cy="2082259"/>
              </a:xfrm>
            </p:grpSpPr>
            <p:pic>
              <p:nvPicPr>
                <p:cNvPr id="48" name="Picture 4">
                  <a:extLst>
                    <a:ext uri="{FF2B5EF4-FFF2-40B4-BE49-F238E27FC236}">
                      <a16:creationId xmlns:a16="http://schemas.microsoft.com/office/drawing/2014/main" id="{597F5250-ADD1-4575-AD0A-E7B1903870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013" t="32435" r="50085" b="5400"/>
                <a:stretch/>
              </p:blipFill>
              <p:spPr bwMode="auto">
                <a:xfrm>
                  <a:off x="638128" y="3831669"/>
                  <a:ext cx="2088232" cy="20329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4CD257D4-23E0-46FF-BB68-6CB5020E2B34}"/>
                    </a:ext>
                  </a:extLst>
                </p:cNvPr>
                <p:cNvSpPr/>
                <p:nvPr/>
              </p:nvSpPr>
              <p:spPr>
                <a:xfrm>
                  <a:off x="2658262" y="3782325"/>
                  <a:ext cx="1040973" cy="6172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E8FF457-6D32-46CD-963A-90DFAC3F40B5}"/>
                  </a:ext>
                </a:extLst>
              </p:cNvPr>
              <p:cNvSpPr/>
              <p:nvPr/>
            </p:nvSpPr>
            <p:spPr>
              <a:xfrm>
                <a:off x="6777268" y="2272645"/>
                <a:ext cx="170730" cy="1984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F21FBA46-0F6C-4B18-9C68-CF24996CB4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79" t="60745" r="33359" b="20381"/>
            <a:stretch/>
          </p:blipFill>
          <p:spPr bwMode="auto">
            <a:xfrm>
              <a:off x="9756949" y="3356279"/>
              <a:ext cx="844071" cy="1139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52789C-ADEB-4D3F-B687-7D3F87B8583F}"/>
              </a:ext>
            </a:extLst>
          </p:cNvPr>
          <p:cNvGrpSpPr/>
          <p:nvPr/>
        </p:nvGrpSpPr>
        <p:grpSpPr>
          <a:xfrm>
            <a:off x="780330" y="2228217"/>
            <a:ext cx="3981450" cy="3051067"/>
            <a:chOff x="4287909" y="2135076"/>
            <a:chExt cx="3176243" cy="24340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3FF36F4-3100-461C-BEDB-0460CF9DE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00" t="14108" r="26011" b="14445"/>
            <a:stretch/>
          </p:blipFill>
          <p:spPr>
            <a:xfrm>
              <a:off x="4287909" y="2135076"/>
              <a:ext cx="3088685" cy="238308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444E91-6CB8-4F9C-AABE-C016BA32F020}"/>
                </a:ext>
              </a:extLst>
            </p:cNvPr>
            <p:cNvSpPr/>
            <p:nvPr/>
          </p:nvSpPr>
          <p:spPr>
            <a:xfrm>
              <a:off x="4287909" y="4506126"/>
              <a:ext cx="3088685" cy="62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8621F5-9A3A-465D-92A3-BBFB901AA0C2}"/>
                </a:ext>
              </a:extLst>
            </p:cNvPr>
            <p:cNvSpPr/>
            <p:nvPr/>
          </p:nvSpPr>
          <p:spPr>
            <a:xfrm>
              <a:off x="7346161" y="3758950"/>
              <a:ext cx="117991" cy="400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9CB98AE-ED00-4899-B3D8-B087CE2B7BDA}"/>
              </a:ext>
            </a:extLst>
          </p:cNvPr>
          <p:cNvSpPr txBox="1"/>
          <p:nvPr/>
        </p:nvSpPr>
        <p:spPr>
          <a:xfrm>
            <a:off x="5882315" y="1459754"/>
            <a:ext cx="18569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Taffese</a:t>
            </a:r>
            <a:r>
              <a:rPr lang="en-US" sz="1000" dirty="0"/>
              <a:t> 2018 Infect Dis Poverty. </a:t>
            </a:r>
          </a:p>
        </p:txBody>
      </p:sp>
    </p:spTree>
    <p:extLst>
      <p:ext uri="{BB962C8B-B14F-4D97-AF65-F5344CB8AC3E}">
        <p14:creationId xmlns:p14="http://schemas.microsoft.com/office/powerpoint/2010/main" val="2228593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1">
            <a:extLst>
              <a:ext uri="{FF2B5EF4-FFF2-40B4-BE49-F238E27FC236}">
                <a16:creationId xmlns:a16="http://schemas.microsoft.com/office/drawing/2014/main" id="{0389B682-2774-4A52-A808-B0323FF6A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"/>
            <a:ext cx="11612880" cy="788805"/>
          </a:xfrm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 sz="3200" b="1" dirty="0">
                <a:solidFill>
                  <a:srgbClr val="C00000"/>
                </a:solidFill>
              </a:rPr>
              <a:t>Malaria in Ethiopia – New challenges</a:t>
            </a:r>
            <a:endParaRPr lang="en-US" sz="32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8" name="Content Placeholder 3">
            <a:extLst>
              <a:ext uri="{FF2B5EF4-FFF2-40B4-BE49-F238E27FC236}">
                <a16:creationId xmlns:a16="http://schemas.microsoft.com/office/drawing/2014/main" id="{0A9200A4-9086-4E02-8CFD-DDBF8BDC5F16}"/>
              </a:ext>
            </a:extLst>
          </p:cNvPr>
          <p:cNvSpPr txBox="1">
            <a:spLocks/>
          </p:cNvSpPr>
          <p:nvPr/>
        </p:nvSpPr>
        <p:spPr>
          <a:xfrm>
            <a:off x="683693" y="1145627"/>
            <a:ext cx="10491122" cy="2810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‒"/>
            </a:pPr>
            <a:r>
              <a:rPr lang="en-GB" sz="2400" dirty="0"/>
              <a:t>Emergence of parasites with </a:t>
            </a:r>
            <a:r>
              <a:rPr lang="en-GB" sz="2400" i="1" dirty="0"/>
              <a:t>hrp2/3</a:t>
            </a:r>
            <a:r>
              <a:rPr lang="en-GB" sz="2400" dirty="0"/>
              <a:t> deletion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‒"/>
            </a:pPr>
            <a:r>
              <a:rPr lang="en-GB" sz="2400" dirty="0"/>
              <a:t>Emergence of </a:t>
            </a:r>
            <a:r>
              <a:rPr lang="en-GB" sz="2400" i="1" dirty="0"/>
              <a:t>Pfkelch13</a:t>
            </a:r>
            <a:r>
              <a:rPr lang="en-GB" sz="2400" dirty="0"/>
              <a:t> in Africa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‒"/>
            </a:pPr>
            <a:r>
              <a:rPr lang="en-US" sz="2400" dirty="0"/>
              <a:t>Spread of insecticide resistance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‒"/>
            </a:pPr>
            <a:r>
              <a:rPr lang="en-GB" sz="2400" dirty="0"/>
              <a:t>Invasion of the Horn of Africa by </a:t>
            </a:r>
            <a:r>
              <a:rPr lang="en-GB" sz="2400" i="1" dirty="0"/>
              <a:t>An. stephensi</a:t>
            </a:r>
            <a:endParaRPr lang="en-GB" sz="2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13D8A27-406E-4EFB-B80A-5F1860DE00C2}"/>
              </a:ext>
            </a:extLst>
          </p:cNvPr>
          <p:cNvSpPr/>
          <p:nvPr/>
        </p:nvSpPr>
        <p:spPr>
          <a:xfrm>
            <a:off x="5428522" y="1674383"/>
            <a:ext cx="13349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Feleke</a:t>
            </a:r>
            <a:r>
              <a:rPr lang="en-US" sz="1000" dirty="0"/>
              <a:t> 2021 </a:t>
            </a:r>
            <a:r>
              <a:rPr lang="en-US" sz="1000" dirty="0" err="1"/>
              <a:t>medRxiv</a:t>
            </a:r>
            <a:endParaRPr lang="en-NL" sz="10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21DF9A-6AF7-49F8-921C-FF9863DFB6AE}"/>
              </a:ext>
            </a:extLst>
          </p:cNvPr>
          <p:cNvSpPr/>
          <p:nvPr/>
        </p:nvSpPr>
        <p:spPr>
          <a:xfrm>
            <a:off x="3769720" y="3776456"/>
            <a:ext cx="31976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Balkew 2020 Par &amp; </a:t>
            </a:r>
            <a:r>
              <a:rPr lang="en-US" sz="1000" dirty="0" err="1"/>
              <a:t>Vect</a:t>
            </a:r>
            <a:r>
              <a:rPr lang="en-US" sz="1000" dirty="0"/>
              <a:t>; Tadesse 2021 </a:t>
            </a:r>
            <a:r>
              <a:rPr lang="en-US" sz="1000" dirty="0" err="1"/>
              <a:t>Emerg</a:t>
            </a:r>
            <a:r>
              <a:rPr lang="en-US" sz="1000" dirty="0"/>
              <a:t>. Infect. Dis.</a:t>
            </a:r>
            <a:endParaRPr lang="en-NL" sz="1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836056C-9D60-4ABE-AEE6-88CE2969FB2E}"/>
              </a:ext>
            </a:extLst>
          </p:cNvPr>
          <p:cNvSpPr txBox="1"/>
          <p:nvPr/>
        </p:nvSpPr>
        <p:spPr>
          <a:xfrm>
            <a:off x="3775369" y="2375074"/>
            <a:ext cx="17798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Uwimana</a:t>
            </a:r>
            <a:r>
              <a:rPr lang="en-US" sz="1000" dirty="0"/>
              <a:t> 2020 Nat. Med.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BF40A6D-3D5F-4E7C-A068-7E7B5AA090EE}"/>
              </a:ext>
            </a:extLst>
          </p:cNvPr>
          <p:cNvSpPr txBox="1"/>
          <p:nvPr/>
        </p:nvSpPr>
        <p:spPr>
          <a:xfrm>
            <a:off x="3615288" y="3075765"/>
            <a:ext cx="17798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Riveron</a:t>
            </a:r>
            <a:r>
              <a:rPr lang="en-US" sz="1000" dirty="0"/>
              <a:t> 2018 </a:t>
            </a:r>
            <a:r>
              <a:rPr lang="en-US" sz="1000" dirty="0" err="1"/>
              <a:t>IntechOpen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318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2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C7A-5DB2-44E2-9A4C-1E300EECD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Expansion of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C00000"/>
                </a:solidFill>
              </a:rPr>
              <a:t>An. stephensi </a:t>
            </a:r>
            <a:r>
              <a:rPr lang="en-US" b="1" dirty="0">
                <a:solidFill>
                  <a:srgbClr val="C00000"/>
                </a:solidFill>
              </a:rPr>
              <a:t>in the Horn of Africa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3F2BE-7192-4C0C-B44C-BD4FC44BA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350" y="1640010"/>
            <a:ext cx="6887448" cy="334156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‒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hreat to more than 126 million people in cities across Africa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‒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Malaria incidence increased al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armingly in Djibouti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‒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Since 2015, 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An. stephensi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reported in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14+23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sites in Ethiopia </a:t>
            </a:r>
          </a:p>
          <a:p>
            <a:pPr lv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‒"/>
              <a:tabLst/>
              <a:defRPr/>
            </a:pPr>
            <a:endParaRPr lang="en-US" sz="800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‒"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Resistant to most classes of insecticides</a:t>
            </a:r>
          </a:p>
          <a:p>
            <a:pPr lv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‒"/>
              <a:tabLst/>
              <a:defRPr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‒"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Highly permissive for Ethiopian </a:t>
            </a:r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 vivax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isolates</a:t>
            </a:r>
          </a:p>
          <a:p>
            <a:pPr lv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‒"/>
              <a:tabLst/>
              <a:defRPr/>
            </a:pPr>
            <a:endParaRPr lang="en-US" sz="800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‒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2-5 times more permissive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 local 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An. arabiensis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9A4DB2-47C7-4B33-8978-49747C59B1AD}"/>
              </a:ext>
            </a:extLst>
          </p:cNvPr>
          <p:cNvSpPr txBox="1"/>
          <p:nvPr/>
        </p:nvSpPr>
        <p:spPr>
          <a:xfrm>
            <a:off x="9061214" y="2004751"/>
            <a:ext cx="17798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Sinka</a:t>
            </a:r>
            <a:r>
              <a:rPr lang="en-US" sz="1000" dirty="0"/>
              <a:t> 2020 Natl </a:t>
            </a:r>
            <a:r>
              <a:rPr lang="en-US" sz="1000" dirty="0" err="1"/>
              <a:t>Acad</a:t>
            </a:r>
            <a:r>
              <a:rPr lang="en-US" sz="1000" dirty="0"/>
              <a:t> Sci USA.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CB6FD-2383-4E7B-95AF-75AB7DA3230E}"/>
              </a:ext>
            </a:extLst>
          </p:cNvPr>
          <p:cNvSpPr txBox="1"/>
          <p:nvPr/>
        </p:nvSpPr>
        <p:spPr>
          <a:xfrm>
            <a:off x="7919041" y="2585094"/>
            <a:ext cx="20441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de Santi </a:t>
            </a:r>
            <a:r>
              <a:rPr lang="en-GB" sz="1000" dirty="0"/>
              <a:t>2021 </a:t>
            </a:r>
            <a:r>
              <a:rPr lang="en-US" sz="1000" dirty="0" err="1"/>
              <a:t>Emerg</a:t>
            </a:r>
            <a:r>
              <a:rPr lang="en-US" sz="1000" dirty="0"/>
              <a:t>. Infect. Dis</a:t>
            </a:r>
            <a:r>
              <a:rPr lang="en-GB" sz="1000" dirty="0"/>
              <a:t>. </a:t>
            </a:r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D56E5-9506-4E64-9A04-78626B8780A7}"/>
              </a:ext>
            </a:extLst>
          </p:cNvPr>
          <p:cNvSpPr txBox="1"/>
          <p:nvPr/>
        </p:nvSpPr>
        <p:spPr>
          <a:xfrm>
            <a:off x="9875332" y="3165437"/>
            <a:ext cx="17798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Balkew 2021 Malar J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664739-819F-4529-AB37-2B7436E23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2" y="800896"/>
            <a:ext cx="3996140" cy="53522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EAAC86-B4CC-4A34-B8AA-9FD6B31BA7BC}"/>
              </a:ext>
            </a:extLst>
          </p:cNvPr>
          <p:cNvSpPr txBox="1"/>
          <p:nvPr/>
        </p:nvSpPr>
        <p:spPr>
          <a:xfrm>
            <a:off x="8014291" y="4663542"/>
            <a:ext cx="19488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Tadesse 2021 </a:t>
            </a:r>
            <a:r>
              <a:rPr lang="en-US" sz="1000" dirty="0" err="1"/>
              <a:t>Emerg</a:t>
            </a:r>
            <a:r>
              <a:rPr lang="en-US" sz="1000" dirty="0"/>
              <a:t>. Infect. Dis.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617FD8-1455-4E1A-9AAD-3373A7E87B2D}"/>
              </a:ext>
            </a:extLst>
          </p:cNvPr>
          <p:cNvSpPr txBox="1"/>
          <p:nvPr/>
        </p:nvSpPr>
        <p:spPr>
          <a:xfrm>
            <a:off x="7612583" y="3718458"/>
            <a:ext cx="12208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Yared</a:t>
            </a:r>
            <a:r>
              <a:rPr lang="en-US" sz="1000" dirty="0"/>
              <a:t> 2020 Malar J</a:t>
            </a:r>
          </a:p>
        </p:txBody>
      </p:sp>
    </p:spTree>
    <p:extLst>
      <p:ext uri="{BB962C8B-B14F-4D97-AF65-F5344CB8AC3E}">
        <p14:creationId xmlns:p14="http://schemas.microsoft.com/office/powerpoint/2010/main" val="56122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1085850"/>
            <a:ext cx="11363325" cy="51244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400" dirty="0"/>
              <a:t>History of malaria in urban settings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/>
              <a:t>Nationwide surveillance data (2014 - 2019)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400" dirty="0"/>
              <a:t>Prevalence among urban residents in Adama, </a:t>
            </a:r>
            <a:r>
              <a:rPr lang="en-US" sz="2400" dirty="0" err="1"/>
              <a:t>Metahara</a:t>
            </a:r>
            <a:r>
              <a:rPr lang="en-US" sz="2400" dirty="0"/>
              <a:t>,  and Awash Sebat Kilo  towns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/>
              <a:t>Cross-sectional studies in 3 towns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400" dirty="0"/>
              <a:t>Major malaria vectors in urban settings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/>
              <a:t>Longitudinal entomological surveys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400" dirty="0"/>
              <a:t>Risk factors for malaria infection in urban settings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sz="2000" dirty="0"/>
              <a:t>Water bodies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7EF7744-2F9B-4EA5-83E1-67743C33F9C2}"/>
              </a:ext>
            </a:extLst>
          </p:cNvPr>
          <p:cNvSpPr txBox="1">
            <a:spLocks/>
          </p:cNvSpPr>
          <p:nvPr/>
        </p:nvSpPr>
        <p:spPr>
          <a:xfrm>
            <a:off x="600075" y="1217"/>
            <a:ext cx="11591925" cy="756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rgbClr val="C00000"/>
                </a:solidFill>
              </a:rPr>
              <a:t>Characterizing urban malaria: epidemiology and entomology</a:t>
            </a:r>
          </a:p>
        </p:txBody>
      </p:sp>
    </p:spTree>
    <p:extLst>
      <p:ext uri="{BB962C8B-B14F-4D97-AF65-F5344CB8AC3E}">
        <p14:creationId xmlns:p14="http://schemas.microsoft.com/office/powerpoint/2010/main" val="3367656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2824F-EF9E-4739-98D0-A8A8609CFA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519915"/>
            <a:ext cx="12192000" cy="182880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C00000"/>
                </a:solidFill>
              </a:rPr>
              <a:t>History of malaria in urban settings in Ethiopia </a:t>
            </a:r>
          </a:p>
          <a:p>
            <a:pPr lvl="1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n-US" dirty="0"/>
              <a:t>Nationwide surveillance data (2014 - 2019) </a:t>
            </a:r>
          </a:p>
        </p:txBody>
      </p:sp>
    </p:spTree>
    <p:extLst>
      <p:ext uri="{BB962C8B-B14F-4D97-AF65-F5344CB8AC3E}">
        <p14:creationId xmlns:p14="http://schemas.microsoft.com/office/powerpoint/2010/main" val="2491430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Urban and peri-urban settlements in Ethiopia - 2014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A9A26-1F21-4731-9661-1995EEFC3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19" t="12905" r="12885" b="6410"/>
          <a:stretch/>
        </p:blipFill>
        <p:spPr>
          <a:xfrm>
            <a:off x="826680" y="847863"/>
            <a:ext cx="7415302" cy="5162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908B30-C3F2-4364-AB0F-5B1409B29DCF}"/>
              </a:ext>
            </a:extLst>
          </p:cNvPr>
          <p:cNvSpPr txBox="1"/>
          <p:nvPr/>
        </p:nvSpPr>
        <p:spPr>
          <a:xfrm>
            <a:off x="6946492" y="1438276"/>
            <a:ext cx="4982241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600"/>
              </a:spcBef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Urban population in Ethiopia: 14%</a:t>
            </a:r>
          </a:p>
        </p:txBody>
      </p:sp>
    </p:spTree>
    <p:extLst>
      <p:ext uri="{BB962C8B-B14F-4D97-AF65-F5344CB8AC3E}">
        <p14:creationId xmlns:p14="http://schemas.microsoft.com/office/powerpoint/2010/main" val="2417526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17"/>
            <a:ext cx="10761920" cy="75616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Trend in urban vs rural malaria in Ethiopia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881" y="992281"/>
            <a:ext cx="11008239" cy="901839"/>
          </a:xfrm>
        </p:spPr>
        <p:txBody>
          <a:bodyPr>
            <a:normAutofit/>
          </a:bodyPr>
          <a:lstStyle/>
          <a:p>
            <a:pPr marL="347663" indent="-347663">
              <a:lnSpc>
                <a:spcPct val="150000"/>
              </a:lnSpc>
              <a:spcBef>
                <a:spcPts val="600"/>
              </a:spcBef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0.6% RDT in urban settings (rural 1.2%)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E669FC0-CAB7-4027-B364-65D564616D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691631"/>
              </p:ext>
            </p:extLst>
          </p:nvPr>
        </p:nvGraphicFramePr>
        <p:xfrm>
          <a:off x="1763713" y="1703388"/>
          <a:ext cx="8666162" cy="415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5" r:id="rId3" imgW="6803280" imgH="3264480" progId="Prism5.Document">
                  <p:embed/>
                </p:oleObj>
              </mc:Choice>
              <mc:Fallback>
                <p:oleObj name="Prism 5" r:id="rId3" imgW="6803280" imgH="326448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3713" y="1703388"/>
                        <a:ext cx="8666162" cy="415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B5D8035-8C8D-4FAF-939F-A4AF1054A5C4}"/>
              </a:ext>
            </a:extLst>
          </p:cNvPr>
          <p:cNvSpPr txBox="1"/>
          <p:nvPr/>
        </p:nvSpPr>
        <p:spPr>
          <a:xfrm>
            <a:off x="591881" y="5544272"/>
            <a:ext cx="11008238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18% (range: 16-19%) of the 9.5million malaria cases in the last 6 years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4FB1664-4629-4269-A331-B534EEFFF02A}"/>
              </a:ext>
            </a:extLst>
          </p:cNvPr>
          <p:cNvSpPr txBox="1"/>
          <p:nvPr/>
        </p:nvSpPr>
        <p:spPr>
          <a:xfrm>
            <a:off x="3879631" y="1506841"/>
            <a:ext cx="21185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Malaria indicator survey (MIS 2015)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7337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4495</TotalTime>
  <Words>1332</Words>
  <Application>Microsoft Office PowerPoint</Application>
  <PresentationFormat>Widescreen</PresentationFormat>
  <Paragraphs>224</Paragraphs>
  <Slides>26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Merriweather</vt:lpstr>
      <vt:lpstr>Office Theme</vt:lpstr>
      <vt:lpstr>GraphPad Prism 5 Project</vt:lpstr>
      <vt:lpstr>Prism 5</vt:lpstr>
      <vt:lpstr>Urban malaria and An. stephensi in three towns in Ethiopia: molecular and serological evidence</vt:lpstr>
      <vt:lpstr>PowerPoint Presentation</vt:lpstr>
      <vt:lpstr>Malaria control in Ethiopia – great achievements</vt:lpstr>
      <vt:lpstr>Malaria in Ethiopia – New challenges</vt:lpstr>
      <vt:lpstr>Expansion of An. stephensi in the Horn of Africa</vt:lpstr>
      <vt:lpstr>PowerPoint Presentation</vt:lpstr>
      <vt:lpstr>PowerPoint Presentation</vt:lpstr>
      <vt:lpstr>Urban and peri-urban settlements in Ethiopia - 2014</vt:lpstr>
      <vt:lpstr>Trend in urban vs rural malaria in Ethiopia</vt:lpstr>
      <vt:lpstr>Trend in malaria in 14 towns invaded with An. stephensi</vt:lpstr>
      <vt:lpstr>PowerPoint Presentation</vt:lpstr>
      <vt:lpstr>Cross sectional surveys among urban and peri-urban residents </vt:lpstr>
      <vt:lpstr>Transmission of malaria is strongly linked with the rainfall pattern</vt:lpstr>
      <vt:lpstr>Asymptomatic low density infections detected in urban residents</vt:lpstr>
      <vt:lpstr>Neighboring rural villages have high parasite incidence</vt:lpstr>
      <vt:lpstr>PowerPoint Presentation</vt:lpstr>
      <vt:lpstr>Longitudinal assessment of bionomics of Anopheles mosquitoes</vt:lpstr>
      <vt:lpstr>Longitudinal assessment of bionomics of Anopheles mosquitoes</vt:lpstr>
      <vt:lpstr>Plasmodium infection readily detected in wild caught Anopheles</vt:lpstr>
      <vt:lpstr>An. stephensi mosquitoes feed mainly on animals</vt:lpstr>
      <vt:lpstr>PowerPoint Presentation</vt:lpstr>
      <vt:lpstr>Risk factors for malaria infection in urban settings</vt:lpstr>
      <vt:lpstr>PowerPoint Presentation</vt:lpstr>
      <vt:lpstr>Conclusion </vt:lpstr>
      <vt:lpstr>PowerPoint Presentation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Fitsum</dc:creator>
  <cp:lastModifiedBy>Fitsum</cp:lastModifiedBy>
  <cp:revision>676</cp:revision>
  <dcterms:created xsi:type="dcterms:W3CDTF">2021-03-14T19:11:51Z</dcterms:created>
  <dcterms:modified xsi:type="dcterms:W3CDTF">2021-08-20T09:53:09Z</dcterms:modified>
</cp:coreProperties>
</file>