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44" r:id="rId3"/>
    <p:sldId id="337" r:id="rId4"/>
    <p:sldId id="339" r:id="rId5"/>
    <p:sldId id="342" r:id="rId6"/>
    <p:sldId id="346" r:id="rId7"/>
    <p:sldId id="347" r:id="rId8"/>
    <p:sldId id="348" r:id="rId9"/>
    <p:sldId id="341" r:id="rId10"/>
    <p:sldId id="345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Burnett" initials="SB" lastIdx="1" clrIdx="0">
    <p:extLst>
      <p:ext uri="{19B8F6BF-5375-455C-9EA6-DF929625EA0E}">
        <p15:presenceInfo xmlns:p15="http://schemas.microsoft.com/office/powerpoint/2012/main" userId="S::sburnett@path.org::b93d99ae-82de-4dbd-a45f-4cf5a648b6e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BC"/>
    <a:srgbClr val="2E08B8"/>
    <a:srgbClr val="002A6C"/>
    <a:srgbClr val="C21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97" autoAdjust="0"/>
  </p:normalViewPr>
  <p:slideViewPr>
    <p:cSldViewPr>
      <p:cViewPr varScale="1">
        <p:scale>
          <a:sx n="100" d="100"/>
          <a:sy n="100" d="100"/>
        </p:scale>
        <p:origin x="19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688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e Kaldor" userId="e9289065-7d41-48a9-822b-6c5520d2a81c" providerId="ADAL" clId="{CAEC76E9-DE12-4BC5-8159-EFB591B4706E}"/>
    <pc:docChg chg="modSld">
      <pc:chgData name="Zoe Kaldor" userId="e9289065-7d41-48a9-822b-6c5520d2a81c" providerId="ADAL" clId="{CAEC76E9-DE12-4BC5-8159-EFB591B4706E}" dt="2021-10-14T19:40:50.131" v="3" actId="1038"/>
      <pc:docMkLst>
        <pc:docMk/>
      </pc:docMkLst>
      <pc:sldChg chg="modSp mod">
        <pc:chgData name="Zoe Kaldor" userId="e9289065-7d41-48a9-822b-6c5520d2a81c" providerId="ADAL" clId="{CAEC76E9-DE12-4BC5-8159-EFB591B4706E}" dt="2021-10-14T19:40:50.131" v="3" actId="1038"/>
        <pc:sldMkLst>
          <pc:docMk/>
          <pc:sldMk cId="783944607" sldId="256"/>
        </pc:sldMkLst>
        <pc:spChg chg="mod">
          <ac:chgData name="Zoe Kaldor" userId="e9289065-7d41-48a9-822b-6c5520d2a81c" providerId="ADAL" clId="{CAEC76E9-DE12-4BC5-8159-EFB591B4706E}" dt="2021-10-14T19:40:50.131" v="3" actId="1038"/>
          <ac:spMkLst>
            <pc:docMk/>
            <pc:sldMk cId="783944607" sldId="256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CD06A-867A-4EC0-8584-D6FB7F17F16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06BF2-E74B-4C45-B713-7C5AB030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48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7T13:44:54.5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27 24575,'2470'0'0,"-2437"-1"65,58-11 1,17-1-1562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7T14:03:51.0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24575,'1189'0'0,"-1169"1"0,1 1 0,36 9 0,-36-6 0,1-1 0,25 1 0,217-6-1365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7T14:03:53.8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24575,'1616'0'-1365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7T14:03:56.58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30 24575,'52'-2'0,"50"-9"0,30-2 0,657 9 0,-403 7 0,139-3-1365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7T14:04:04.79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24575,'1'1'0,"-1"0"0,0-1 0,0 1 0,0 0 0,1 0 0,-1-1 0,0 1 0,1 0 0,-1-1 0,0 1 0,1 0 0,-1-1 0,1 1 0,-1-1 0,1 1 0,-1 0 0,1-1 0,0 0 0,-1 1 0,1-1 0,0 1 0,-1-1 0,1 0 0,0 1 0,-1-1 0,1 0 0,0 0 0,1 1 0,24 3 0,-21-4 0,421 9 0,-262-11 0,-98 1 0,20 0 0,-1 3 0,119 18 0,-174-16 0,1-2 0,0-1 0,0-1 0,0-2 0,49-9 0,17-1 0,27 8-1365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7T14:04:06.80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24575,'77'0'0,"348"5"0,-3 33 0,-333-29 0,1-4 0,99-6 0,-50-2 0,195 3-1365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7T14:04:16.7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11 24575,'1406'0'0,"-1397"0"-227,0-1-1,1 0 1,-1 0-1,0-1 1,11-3-1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7T13:45:05.5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24575,'1077'0'-4375,"1"0"3785,2445 0 7416,-2014 0-8687,-1160 14 1861,7-1 0,994-14 0,-1304 3 0,53 10 0,27 1 0,701-10 0,-420-6 0,4088 3-1365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7T13:46:21.59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24575,'5'0'0,"5"0"0,6 0 0,5 0 0,3 0 0,2 0 0,1 0 0,1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7T14:03:29.7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 24575,'896'0'0,"-861"2"0,58 10 0,-55-6 0,46 2 0,-26-8 0,1-2 0,83-13 0,-56 5 0,-1 5 0,126 6 0,-63 2 0,670-3-1365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7T14:04:01.63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24575,'1'1'0,"-1"0"0,1 0 0,0 0 0,-1 0 0,1 0 0,0 0 0,-1-1 0,1 1 0,0 0 0,0 0 0,0-1 0,0 1 0,0 0 0,0-1 0,0 1 0,0-1 0,0 0 0,0 1 0,0-1 0,0 0 0,2 1 0,31 7 0,-25-6 0,47 14 0,-23-6 0,1-1 0,-1-1 0,1-3 0,49 3 0,888-8 109,-399-2-1583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7T14:04:10.6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 24575,'1795'0'0,"-1731"-4"-1365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7T13:45:09.35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57 24575,'6119'0'0,"-6094"-1"0,1-2 0,-1-1 0,36-10 0,29-5 0,67 6 0,238 11 0,-179 5 0,5245-3-1365,-5430 0-5461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7T13:45:12.10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87 24575,'17'-4'0,"-1"0"0,1 2 0,0 0 0,31 0 0,-13 0 0,1273-11 0,-836 16 0,2449-3 0,-2878-2 0,1-2 0,-2-1 0,74-21 0,-56 17 0,-1 1 0,1 4 0,0 1 0,70 8 0,-14-2 0,23-4 0,112 3 0,-219 2-1365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7T14:03:49.2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28 24575,'137'2'0,"149"-5"0,-167-9 0,46-3 0,1434 16-1365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AE756-6981-4F0F-9C40-943DE334668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EA6F0-3FD7-4219-BBC5-8FF46B94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8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EA6F0-3FD7-4219-BBC5-8FF46B94B2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02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EA6F0-3FD7-4219-BBC5-8FF46B94B2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96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EA6F0-3FD7-4219-BBC5-8FF46B94B2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55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 to improve data use at lower levels (province &amp; district)</a:t>
            </a:r>
          </a:p>
          <a:p>
            <a:r>
              <a:rPr lang="en-US" dirty="0"/>
              <a:t>Train and support IRS provincial commanders to enhance supervision for quality IRS performance and impact through data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EA6F0-3FD7-4219-BBC5-8FF46B94B2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76200"/>
            <a:ext cx="4572000" cy="1981200"/>
          </a:xfrm>
          <a:prstGeom prst="rect">
            <a:avLst/>
          </a:prstGeom>
        </p:spPr>
        <p:txBody>
          <a:bodyPr/>
          <a:lstStyle>
            <a:lvl1pPr algn="r">
              <a:defRPr b="1" baseline="0">
                <a:solidFill>
                  <a:srgbClr val="002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Title Line 2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535422"/>
            <a:ext cx="3477757" cy="990600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562600"/>
            <a:ext cx="3916948" cy="97430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3733800" y="2895602"/>
            <a:ext cx="5334000" cy="4171097"/>
          </a:xfrm>
          <a:prstGeom prst="rect">
            <a:avLst/>
          </a:prstGeom>
          <a:effectLst/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ln>
                  <a:noFill/>
                </a:ln>
                <a:solidFill>
                  <a:srgbClr val="002A6C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br>
              <a:rPr lang="en-US" sz="3600" b="1" dirty="0"/>
            </a:b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5"/>
          <a:stretch/>
        </p:blipFill>
        <p:spPr>
          <a:xfrm>
            <a:off x="0" y="-56519"/>
            <a:ext cx="9144000" cy="539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94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FB3C-2C9B-4D22-BD6D-AF36132D6512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48CF-7C8F-46A0-848A-C64E07C2F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0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FB3C-2C9B-4D22-BD6D-AF36132D6512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48CF-7C8F-46A0-848A-C64E07C2F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FB3C-2C9B-4D22-BD6D-AF36132D6512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48CF-7C8F-46A0-848A-C64E07C2F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7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FB3C-2C9B-4D22-BD6D-AF36132D6512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48CF-7C8F-46A0-848A-C64E07C2F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1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57956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3916948" cy="974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643254"/>
            <a:ext cx="3477757" cy="990600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218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B3E0E1B-5DF3-41C2-840A-08E818425EA3}"/>
              </a:ext>
            </a:extLst>
          </p:cNvPr>
          <p:cNvSpPr txBox="1">
            <a:spLocks/>
          </p:cNvSpPr>
          <p:nvPr userDrawn="1"/>
        </p:nvSpPr>
        <p:spPr>
          <a:xfrm>
            <a:off x="3657600" y="1219200"/>
            <a:ext cx="3352800" cy="11430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 YOU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08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2A6C"/>
          </a:solidFill>
          <a:ln>
            <a:solidFill>
              <a:srgbClr val="002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4FB3C-2C9B-4D22-BD6D-AF36132D6512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48CF-7C8F-46A0-848A-C64E07C2F0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8"/>
          <p:cNvSpPr>
            <a:spLocks noGrp="1"/>
          </p:cNvSpPr>
          <p:nvPr>
            <p:ph type="title"/>
          </p:nvPr>
        </p:nvSpPr>
        <p:spPr>
          <a:xfrm>
            <a:off x="533400" y="457200"/>
            <a:ext cx="8610600" cy="762000"/>
          </a:xfrm>
          <a:prstGeom prst="rect">
            <a:avLst/>
          </a:prstGeom>
          <a:effectLst/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4" y="77339"/>
            <a:ext cx="1588827" cy="5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0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ln>
            <a:noFill/>
          </a:ln>
          <a:solidFill>
            <a:schemeClr val="bg1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18.png"/><Relationship Id="rId26" Type="http://schemas.openxmlformats.org/officeDocument/2006/relationships/image" Target="../media/image22.png"/><Relationship Id="rId3" Type="http://schemas.openxmlformats.org/officeDocument/2006/relationships/customXml" Target="../ink/ink1.xml"/><Relationship Id="rId21" Type="http://schemas.openxmlformats.org/officeDocument/2006/relationships/customXml" Target="../ink/ink9.xml"/><Relationship Id="rId34" Type="http://schemas.openxmlformats.org/officeDocument/2006/relationships/image" Target="../media/image26.png"/><Relationship Id="rId7" Type="http://schemas.openxmlformats.org/officeDocument/2006/relationships/customXml" Target="../ink/ink3.xml"/><Relationship Id="rId12" Type="http://schemas.openxmlformats.org/officeDocument/2006/relationships/image" Target="../media/image1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24" Type="http://schemas.openxmlformats.org/officeDocument/2006/relationships/image" Target="../media/image21.png"/><Relationship Id="rId32" Type="http://schemas.openxmlformats.org/officeDocument/2006/relationships/image" Target="../media/image25.png"/><Relationship Id="rId5" Type="http://schemas.openxmlformats.org/officeDocument/2006/relationships/customXml" Target="../ink/ink2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23.png"/><Relationship Id="rId10" Type="http://schemas.openxmlformats.org/officeDocument/2006/relationships/customXml" Target="../ink/ink4.xml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Relationship Id="rId22" Type="http://schemas.openxmlformats.org/officeDocument/2006/relationships/image" Target="../media/image20.png"/><Relationship Id="rId27" Type="http://schemas.openxmlformats.org/officeDocument/2006/relationships/customXml" Target="../ink/ink12.xml"/><Relationship Id="rId30" Type="http://schemas.openxmlformats.org/officeDocument/2006/relationships/image" Target="../media/image24.png"/><Relationship Id="rId8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76200"/>
            <a:ext cx="5257800" cy="20574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Using integrated data for vector control decision-making</a:t>
            </a:r>
            <a:br>
              <a:rPr lang="en-US" sz="3000" b="1" dirty="0">
                <a:solidFill>
                  <a:schemeClr val="bg1"/>
                </a:solidFill>
              </a:rPr>
            </a:br>
            <a:r>
              <a:rPr lang="en-US" sz="600" b="1" dirty="0"/>
              <a:t>x</a:t>
            </a:r>
            <a:br>
              <a:rPr lang="en-US" sz="30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Dr. Emmanuel Kooma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14 October 2021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44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7ACB5-965D-4CA8-A045-C78420FB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 for enhanced data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EBAB-4A60-4F9E-9B7D-9727BF641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Adding quality assurance indicators to IRS monitoring dashboards: </a:t>
            </a:r>
          </a:p>
          <a:p>
            <a:pPr lvl="1"/>
            <a:r>
              <a:rPr lang="en-US" dirty="0"/>
              <a:t>Data entry timeliness</a:t>
            </a:r>
          </a:p>
          <a:p>
            <a:pPr lvl="1"/>
            <a:r>
              <a:rPr lang="en-US" dirty="0"/>
              <a:t>Structures sprayed per day</a:t>
            </a:r>
          </a:p>
          <a:p>
            <a:pPr lvl="1"/>
            <a:r>
              <a:rPr lang="en-US" dirty="0"/>
              <a:t>Room coverage</a:t>
            </a:r>
          </a:p>
          <a:p>
            <a:r>
              <a:rPr lang="en-US" dirty="0"/>
              <a:t>Support IRS provincial commanders to interpret &amp; use progress &amp; quality indicators to guide supportive supervision</a:t>
            </a:r>
          </a:p>
          <a:p>
            <a:r>
              <a:rPr lang="en-US" dirty="0"/>
              <a:t>Automating weekly updates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33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97F57F02-9C8D-9C43-8CF1-E7D544BE7C72}" type="datetime1">
              <a:rPr lang="en-US" smtClean="0"/>
              <a:pPr/>
              <a:t>10/14/2021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70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F39EBA-FDB5-421A-9CB5-A1C656EA20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2A6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Monitoring &amp; optimizing vector control coverage</a:t>
            </a:r>
            <a:endParaRPr lang="en-US" sz="4400" dirty="0">
              <a:solidFill>
                <a:srgbClr val="002A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7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02583-BAEC-4F51-860C-D7A112567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74638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</a:t>
            </a:r>
            <a:r>
              <a:rPr lang="en-US" dirty="0">
                <a:ea typeface="Times New Roman" panose="02020603050405020304" pitchFamily="18" charset="0"/>
              </a:rPr>
              <a:t>a Use Goal &amp; Intervention 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Context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AAC63-B4B3-49A4-BAB2-CF9047F43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396616"/>
            <a:ext cx="8991600" cy="546138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Data Use Goal: </a:t>
            </a:r>
            <a:r>
              <a:rPr lang="en-US" dirty="0"/>
              <a:t>To ensure vector control coverage through monitoring IRS and ITN implementation across all implementing partners at the district and health facility level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Intervention Context: </a:t>
            </a:r>
          </a:p>
          <a:p>
            <a:r>
              <a:rPr lang="en-US" dirty="0"/>
              <a:t>Zambia’s IRS &amp; ITN Mass Campaign Strategy, 2020</a:t>
            </a:r>
          </a:p>
          <a:p>
            <a:pPr lvl="1"/>
            <a:r>
              <a:rPr lang="en-US" dirty="0"/>
              <a:t>50% of population protected by IRS</a:t>
            </a:r>
          </a:p>
          <a:p>
            <a:pPr lvl="1"/>
            <a:r>
              <a:rPr lang="en-US" dirty="0"/>
              <a:t>50% of population protected by LLINs</a:t>
            </a:r>
          </a:p>
          <a:p>
            <a:pPr lvl="1"/>
            <a:r>
              <a:rPr lang="en-US" dirty="0"/>
              <a:t>Allow for 10% overlap</a:t>
            </a:r>
          </a:p>
          <a:p>
            <a:pPr lvl="1"/>
            <a:r>
              <a:rPr lang="en-US" dirty="0"/>
              <a:t>Zonal (sub-health facility) level targeting of IRS and ITNs</a:t>
            </a:r>
          </a:p>
          <a:p>
            <a:r>
              <a:rPr lang="en-US" dirty="0"/>
              <a:t>Implementation support: </a:t>
            </a:r>
          </a:p>
          <a:p>
            <a:pPr lvl="1"/>
            <a:r>
              <a:rPr lang="en-US" dirty="0"/>
              <a:t>IRS:</a:t>
            </a:r>
          </a:p>
          <a:p>
            <a:pPr lvl="2"/>
            <a:r>
              <a:rPr lang="en-US" dirty="0"/>
              <a:t>Funded by GRZ, Global Fund, and PMI</a:t>
            </a:r>
          </a:p>
          <a:p>
            <a:pPr lvl="2"/>
            <a:r>
              <a:rPr lang="en-US" dirty="0"/>
              <a:t>Implemented by NMEP and VectorLink </a:t>
            </a:r>
          </a:p>
          <a:p>
            <a:pPr lvl="2"/>
            <a:r>
              <a:rPr lang="en-US" dirty="0"/>
              <a:t>Technical assistance from MACEPA &amp; Akros in select districts</a:t>
            </a:r>
          </a:p>
          <a:p>
            <a:pPr lvl="1"/>
            <a:r>
              <a:rPr lang="en-US" dirty="0"/>
              <a:t>ITNs</a:t>
            </a:r>
          </a:p>
          <a:p>
            <a:pPr lvl="2"/>
            <a:r>
              <a:rPr lang="en-US" dirty="0"/>
              <a:t>Funded by GRZ, Global Fund, and PMI</a:t>
            </a:r>
          </a:p>
          <a:p>
            <a:pPr lvl="2"/>
            <a:r>
              <a:rPr lang="en-US" dirty="0"/>
              <a:t>Implemented by NMEP</a:t>
            </a:r>
          </a:p>
          <a:p>
            <a:pPr lvl="2"/>
            <a:r>
              <a:rPr lang="en-US" dirty="0"/>
              <a:t>Technical assistance from VectorLink</a:t>
            </a:r>
          </a:p>
        </p:txBody>
      </p:sp>
    </p:spTree>
    <p:extLst>
      <p:ext uri="{BB962C8B-B14F-4D97-AF65-F5344CB8AC3E}">
        <p14:creationId xmlns:p14="http://schemas.microsoft.com/office/powerpoint/2010/main" val="264069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FB87-D763-481B-8E6B-509F01CD1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What data/indicators do you use?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4CA55F3-C5C1-435E-AC80-E51F532643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224942"/>
              </p:ext>
            </p:extLst>
          </p:nvPr>
        </p:nvGraphicFramePr>
        <p:xfrm>
          <a:off x="269327" y="1524000"/>
          <a:ext cx="8605346" cy="4555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2746">
                  <a:extLst>
                    <a:ext uri="{9D8B030D-6E8A-4147-A177-3AD203B41FA5}">
                      <a16:colId xmlns:a16="http://schemas.microsoft.com/office/drawing/2014/main" val="2824348534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25817037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155107573"/>
                    </a:ext>
                  </a:extLst>
                </a:gridCol>
              </a:tblGrid>
              <a:tr h="323882">
                <a:tc>
                  <a:txBody>
                    <a:bodyPr/>
                    <a:lstStyle/>
                    <a:p>
                      <a:r>
                        <a:rPr lang="en-US" sz="1300" dirty="0"/>
                        <a:t>IRS</a:t>
                      </a:r>
                    </a:p>
                  </a:txBody>
                  <a:tcPr marL="64884" marR="64884" marT="32442" marB="32442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Numerator [Data Source(s)]</a:t>
                      </a:r>
                    </a:p>
                  </a:txBody>
                  <a:tcPr marL="64884" marR="64884" marT="32442" marB="32442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Denominator [Data Source(s)]</a:t>
                      </a:r>
                    </a:p>
                  </a:txBody>
                  <a:tcPr marL="64884" marR="64884" marT="32442" marB="32442"/>
                </a:tc>
                <a:extLst>
                  <a:ext uri="{0D108BD9-81ED-4DB2-BD59-A6C34878D82A}">
                    <a16:rowId xmlns:a16="http://schemas.microsoft.com/office/drawing/2014/main" val="1199679822"/>
                  </a:ext>
                </a:extLst>
              </a:tr>
              <a:tr h="368048">
                <a:tc>
                  <a:txBody>
                    <a:bodyPr/>
                    <a:lstStyle/>
                    <a:p>
                      <a:r>
                        <a:rPr lang="en-US" sz="1300" b="1" dirty="0"/>
                        <a:t>IRS</a:t>
                      </a:r>
                    </a:p>
                  </a:txBody>
                  <a:tcPr marL="64884" marR="64884" marT="32442" marB="32442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884" marR="64884" marT="32442" marB="32442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884" marR="64884" marT="32442" marB="32442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681360"/>
                  </a:ext>
                </a:extLst>
              </a:tr>
              <a:tr h="523132">
                <a:tc>
                  <a:txBody>
                    <a:bodyPr/>
                    <a:lstStyle/>
                    <a:p>
                      <a:r>
                        <a:rPr lang="en-US" sz="1300" dirty="0"/>
                        <a:t>Spray Coverage</a:t>
                      </a:r>
                    </a:p>
                  </a:txBody>
                  <a:tcPr marL="64884" marR="64884" marT="32442" marB="32442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Structures Sprayed</a:t>
                      </a:r>
                    </a:p>
                    <a:p>
                      <a:r>
                        <a:rPr lang="en-US" sz="1300" dirty="0"/>
                        <a:t>[Spray Operator Forms]</a:t>
                      </a:r>
                    </a:p>
                  </a:txBody>
                  <a:tcPr marL="64884" marR="64884" marT="32442" marB="32442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Structures Found</a:t>
                      </a:r>
                    </a:p>
                    <a:p>
                      <a:r>
                        <a:rPr lang="en-US" sz="1300" dirty="0"/>
                        <a:t>[Spray Operator Forms]</a:t>
                      </a:r>
                    </a:p>
                  </a:txBody>
                  <a:tcPr marL="64884" marR="64884" marT="32442" marB="32442"/>
                </a:tc>
                <a:extLst>
                  <a:ext uri="{0D108BD9-81ED-4DB2-BD59-A6C34878D82A}">
                    <a16:rowId xmlns:a16="http://schemas.microsoft.com/office/drawing/2014/main" val="653636908"/>
                  </a:ext>
                </a:extLst>
              </a:tr>
              <a:tr h="747894">
                <a:tc>
                  <a:txBody>
                    <a:bodyPr/>
                    <a:lstStyle/>
                    <a:p>
                      <a:r>
                        <a:rPr lang="en-US" sz="1300" dirty="0"/>
                        <a:t>Spray Progress</a:t>
                      </a:r>
                    </a:p>
                  </a:txBody>
                  <a:tcPr marL="64884" marR="64884" marT="32442" marB="3244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Structures Sprayed</a:t>
                      </a:r>
                    </a:p>
                    <a:p>
                      <a:r>
                        <a:rPr lang="en-US" sz="1300" dirty="0"/>
                        <a:t>[Spray Operator Forms]</a:t>
                      </a:r>
                    </a:p>
                    <a:p>
                      <a:endParaRPr lang="en-US" sz="1300" dirty="0"/>
                    </a:p>
                  </a:txBody>
                  <a:tcPr marL="64884" marR="64884" marT="32442" marB="3244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Structures Targeted</a:t>
                      </a:r>
                    </a:p>
                    <a:p>
                      <a:r>
                        <a:rPr lang="en-US" sz="1300" dirty="0"/>
                        <a:t>[National or District </a:t>
                      </a:r>
                      <a:r>
                        <a:rPr lang="en-US" sz="1300" dirty="0" err="1"/>
                        <a:t>Microplan</a:t>
                      </a:r>
                      <a:r>
                        <a:rPr lang="en-US" sz="1300" dirty="0"/>
                        <a:t>, GRID3 Maps]</a:t>
                      </a:r>
                    </a:p>
                  </a:txBody>
                  <a:tcPr marL="64884" marR="64884" marT="32442" marB="3244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849530"/>
                  </a:ext>
                </a:extLst>
              </a:tr>
              <a:tr h="368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ITNs</a:t>
                      </a:r>
                    </a:p>
                  </a:txBody>
                  <a:tcPr marL="64884" marR="64884" marT="32442" marB="32442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884" marR="64884" marT="32442" marB="32442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884" marR="64884" marT="32442" marB="32442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587519"/>
                  </a:ext>
                </a:extLst>
              </a:tr>
              <a:tr h="5231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ITNs distributed from requested</a:t>
                      </a:r>
                    </a:p>
                  </a:txBody>
                  <a:tcPr marL="64884" marR="64884" marT="32442" marB="3244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ITNs distributed </a:t>
                      </a:r>
                    </a:p>
                    <a:p>
                      <a:r>
                        <a:rPr lang="en-US" sz="1300" dirty="0"/>
                        <a:t>[ITN distribution forms]</a:t>
                      </a:r>
                    </a:p>
                    <a:p>
                      <a:endParaRPr lang="en-US" sz="1300" dirty="0"/>
                    </a:p>
                  </a:txBody>
                  <a:tcPr marL="64884" marR="64884" marT="32442" marB="3244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ITNs requested </a:t>
                      </a:r>
                    </a:p>
                    <a:p>
                      <a:r>
                        <a:rPr lang="en-US" sz="1300" dirty="0"/>
                        <a:t>[ITN household registration forms]</a:t>
                      </a:r>
                    </a:p>
                  </a:txBody>
                  <a:tcPr marL="64884" marR="64884" marT="32442" marB="3244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582856"/>
                  </a:ext>
                </a:extLst>
              </a:tr>
              <a:tr h="368048">
                <a:tc>
                  <a:txBody>
                    <a:bodyPr/>
                    <a:lstStyle/>
                    <a:p>
                      <a:r>
                        <a:rPr lang="en-US" sz="1300" b="1" dirty="0"/>
                        <a:t>Combined</a:t>
                      </a:r>
                    </a:p>
                  </a:txBody>
                  <a:tcPr marL="64884" marR="64884" marT="32442" marB="32442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884" marR="64884" marT="32442" marB="32442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884" marR="64884" marT="32442" marB="32442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052231"/>
                  </a:ext>
                </a:extLst>
              </a:tr>
              <a:tr h="1197417">
                <a:tc>
                  <a:txBody>
                    <a:bodyPr/>
                    <a:lstStyle/>
                    <a:p>
                      <a:r>
                        <a:rPr lang="en-US" sz="1300" dirty="0"/>
                        <a:t>Combined IRS &amp; ITN Population Protected</a:t>
                      </a:r>
                    </a:p>
                  </a:txBody>
                  <a:tcPr marL="64884" marR="64884" marT="32442" marB="3244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IRS: People living in structures sprayed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[Spray Operator Forms]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ITNs: ITNs issued *2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[ITN distribution forms]</a:t>
                      </a:r>
                    </a:p>
                  </a:txBody>
                  <a:tcPr marL="64884" marR="64884" marT="32442" marB="3244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Total population</a:t>
                      </a:r>
                    </a:p>
                    <a:p>
                      <a:endParaRPr lang="en-US" sz="1300" dirty="0"/>
                    </a:p>
                    <a:p>
                      <a:r>
                        <a:rPr lang="en-US" sz="1300" dirty="0"/>
                        <a:t>[Central Statistics Office Census Projections, District Headcount from </a:t>
                      </a:r>
                      <a:r>
                        <a:rPr lang="en-US" sz="1300" dirty="0" err="1"/>
                        <a:t>Microplan</a:t>
                      </a:r>
                      <a:r>
                        <a:rPr lang="en-US" sz="1300" dirty="0"/>
                        <a:t>, GRID3 Maps]</a:t>
                      </a:r>
                    </a:p>
                  </a:txBody>
                  <a:tcPr marL="64884" marR="64884" marT="32442" marB="3244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617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924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63127-5260-4022-966E-6152FE518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Use: 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A0363-5E9E-45AE-9272-CB48FEF88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Able to assess all key indicators across IRS &amp; ITN campaign (at province, district, and facility levels)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ADF70960-3D43-4B70-B577-B4EA8895F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84" y="3723130"/>
            <a:ext cx="4289967" cy="30390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CD9A93-D88F-4F0F-91CD-3028BECB8390}"/>
              </a:ext>
            </a:extLst>
          </p:cNvPr>
          <p:cNvSpPr txBox="1"/>
          <p:nvPr/>
        </p:nvSpPr>
        <p:spPr>
          <a:xfrm>
            <a:off x="236482" y="3114951"/>
            <a:ext cx="387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1. IRS spray coverage, by District</a:t>
            </a:r>
          </a:p>
        </p:txBody>
      </p:sp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886EA09B-669D-49D4-A96B-0B317187A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247" y="3627803"/>
            <a:ext cx="4804918" cy="32301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2AE7093-F8DB-410B-9743-3DD47FEA196E}"/>
              </a:ext>
            </a:extLst>
          </p:cNvPr>
          <p:cNvSpPr txBox="1"/>
          <p:nvPr/>
        </p:nvSpPr>
        <p:spPr>
          <a:xfrm>
            <a:off x="4753647" y="3076799"/>
            <a:ext cx="4221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2. ITNs distributed from requested, by District</a:t>
            </a:r>
          </a:p>
        </p:txBody>
      </p:sp>
    </p:spTree>
    <p:extLst>
      <p:ext uri="{BB962C8B-B14F-4D97-AF65-F5344CB8AC3E}">
        <p14:creationId xmlns:p14="http://schemas.microsoft.com/office/powerpoint/2010/main" val="600519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FB87-D763-481B-8E6B-509F01CD1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Use: Example 1 (con.)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461D9-0C85-4F48-AF65-6FDE2B9D2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15445"/>
            <a:ext cx="8610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Able to assess all key indicators across IRS &amp; ITN campaign (at province, district, and facility levels)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E4C66B-A492-4D03-B7B3-B7CDF2C683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0"/>
          <a:stretch/>
        </p:blipFill>
        <p:spPr>
          <a:xfrm>
            <a:off x="0" y="3121921"/>
            <a:ext cx="5410200" cy="36276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0157FB-20A3-4D85-813E-203E463539DE}"/>
              </a:ext>
            </a:extLst>
          </p:cNvPr>
          <p:cNvSpPr txBox="1"/>
          <p:nvPr/>
        </p:nvSpPr>
        <p:spPr>
          <a:xfrm>
            <a:off x="0" y="2773610"/>
            <a:ext cx="521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3. Population protected at the province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4C4694-B777-44B7-B740-81F4F5EDBCF5}"/>
              </a:ext>
            </a:extLst>
          </p:cNvPr>
          <p:cNvGrpSpPr/>
          <p:nvPr/>
        </p:nvGrpSpPr>
        <p:grpSpPr>
          <a:xfrm>
            <a:off x="5527221" y="3289046"/>
            <a:ext cx="3616779" cy="3294316"/>
            <a:chOff x="5257800" y="2819400"/>
            <a:chExt cx="3905250" cy="352497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0DB17DA-9F4A-4EAA-B72D-332ABDB1DB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4209" b="-849"/>
            <a:stretch/>
          </p:blipFill>
          <p:spPr>
            <a:xfrm>
              <a:off x="5755821" y="2819400"/>
              <a:ext cx="3407229" cy="352497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B2D5AA1-9246-4144-BA39-FFAD792A38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81284" b="1049"/>
            <a:stretch/>
          </p:blipFill>
          <p:spPr>
            <a:xfrm>
              <a:off x="5257800" y="2819400"/>
              <a:ext cx="1143000" cy="3458604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68F2E68-338D-4DE9-B67D-E32A6729233C}"/>
              </a:ext>
            </a:extLst>
          </p:cNvPr>
          <p:cNvSpPr txBox="1"/>
          <p:nvPr/>
        </p:nvSpPr>
        <p:spPr>
          <a:xfrm>
            <a:off x="5960936" y="2765866"/>
            <a:ext cx="3155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4. Population protected at the health facility level</a:t>
            </a:r>
          </a:p>
        </p:txBody>
      </p:sp>
    </p:spTree>
    <p:extLst>
      <p:ext uri="{BB962C8B-B14F-4D97-AF65-F5344CB8AC3E}">
        <p14:creationId xmlns:p14="http://schemas.microsoft.com/office/powerpoint/2010/main" val="2574116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187C8-B6A7-47DC-86BB-D20F96E08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strategies/techniques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B6955-3FEB-44EF-92FB-C16770442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420869"/>
            <a:ext cx="8763000" cy="96728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Using DHIS2 to collect both IRS and ITN data, allowing data integration </a:t>
            </a:r>
          </a:p>
          <a:p>
            <a:r>
              <a:rPr lang="en-US" dirty="0"/>
              <a:t>Using additional tools as needed to integrate other data sources, create supplemental visualizations and share data 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E72CD9-4F20-4299-8BCA-25D5F29E014D}"/>
              </a:ext>
            </a:extLst>
          </p:cNvPr>
          <p:cNvSpPr/>
          <p:nvPr/>
        </p:nvSpPr>
        <p:spPr>
          <a:xfrm>
            <a:off x="281596" y="2623778"/>
            <a:ext cx="1380248" cy="1485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/>
              <a:t>Paper-based</a:t>
            </a:r>
            <a:r>
              <a:rPr lang="en-US" sz="1600" dirty="0"/>
              <a:t> </a:t>
            </a:r>
          </a:p>
          <a:p>
            <a:pPr lvl="0" algn="ctr"/>
            <a:endParaRPr lang="en-US" sz="600" dirty="0"/>
          </a:p>
          <a:p>
            <a:pPr lvl="0" algn="ctr"/>
            <a:r>
              <a:rPr lang="en-US" sz="1600" dirty="0"/>
              <a:t>Spray Operator Form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2C16CEC-D514-497C-A730-5294AC105A71}"/>
              </a:ext>
            </a:extLst>
          </p:cNvPr>
          <p:cNvSpPr/>
          <p:nvPr/>
        </p:nvSpPr>
        <p:spPr>
          <a:xfrm>
            <a:off x="3848203" y="2623777"/>
            <a:ext cx="1780431" cy="148541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/>
              <a:t>DHIS2 Database</a:t>
            </a:r>
          </a:p>
          <a:p>
            <a:pPr lvl="0" algn="ctr"/>
            <a:br>
              <a:rPr lang="en-US" sz="1600" dirty="0"/>
            </a:br>
            <a:r>
              <a:rPr lang="en-US" sz="1600" dirty="0"/>
              <a:t>NMEC DHIS2</a:t>
            </a:r>
          </a:p>
          <a:p>
            <a:pPr lvl="0" algn="ctr"/>
            <a:endParaRPr lang="en-US" sz="600" dirty="0"/>
          </a:p>
          <a:p>
            <a:pPr lvl="0" algn="ctr"/>
            <a:r>
              <a:rPr lang="en-US" sz="1600" dirty="0"/>
              <a:t>HFCA-level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CED200-930D-48FB-B545-A673725C1A3D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 flipV="1">
            <a:off x="1661844" y="3366485"/>
            <a:ext cx="324452" cy="1"/>
          </a:xfrm>
          <a:prstGeom prst="straightConnector1">
            <a:avLst/>
          </a:prstGeom>
          <a:ln w="76200">
            <a:solidFill>
              <a:srgbClr val="4495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8F698F-2CD4-44C7-91A6-BD5D56822103}"/>
              </a:ext>
            </a:extLst>
          </p:cNvPr>
          <p:cNvSpPr/>
          <p:nvPr/>
        </p:nvSpPr>
        <p:spPr>
          <a:xfrm>
            <a:off x="1986296" y="2623777"/>
            <a:ext cx="1524000" cy="148541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/>
              <a:t>Paper-based</a:t>
            </a:r>
          </a:p>
          <a:p>
            <a:pPr lvl="0" algn="ctr"/>
            <a:endParaRPr lang="en-US" sz="600" dirty="0"/>
          </a:p>
          <a:p>
            <a:pPr lvl="0" algn="ctr"/>
            <a:r>
              <a:rPr lang="en-US" sz="1600" dirty="0"/>
              <a:t>Supervisor Form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823F77-CB66-44D0-9307-1061376978DA}"/>
              </a:ext>
            </a:extLst>
          </p:cNvPr>
          <p:cNvCxnSpPr>
            <a:cxnSpLocks/>
            <a:stCxn id="5" idx="3"/>
            <a:endCxn id="18" idx="0"/>
          </p:cNvCxnSpPr>
          <p:nvPr/>
        </p:nvCxnSpPr>
        <p:spPr>
          <a:xfrm>
            <a:off x="5628634" y="3366485"/>
            <a:ext cx="1918886" cy="257526"/>
          </a:xfrm>
          <a:prstGeom prst="straightConnector1">
            <a:avLst/>
          </a:prstGeom>
          <a:ln w="76200">
            <a:solidFill>
              <a:srgbClr val="4495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F30E0A-82BB-4817-B977-FE9079C8B09F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>
          <a:xfrm>
            <a:off x="3510296" y="3366485"/>
            <a:ext cx="337907" cy="0"/>
          </a:xfrm>
          <a:prstGeom prst="straightConnector1">
            <a:avLst/>
          </a:prstGeom>
          <a:ln w="76200">
            <a:solidFill>
              <a:srgbClr val="4495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1FDCBAF-0432-4DAD-AD18-1A7D05E7054A}"/>
              </a:ext>
            </a:extLst>
          </p:cNvPr>
          <p:cNvSpPr/>
          <p:nvPr/>
        </p:nvSpPr>
        <p:spPr>
          <a:xfrm>
            <a:off x="3925263" y="4545501"/>
            <a:ext cx="1775480" cy="133757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DHIS2 Database</a:t>
            </a:r>
          </a:p>
          <a:p>
            <a:pPr lvl="0" algn="ctr"/>
            <a:r>
              <a:rPr lang="en-US" sz="600" dirty="0"/>
              <a:t> </a:t>
            </a:r>
            <a:br>
              <a:rPr lang="en-US" sz="1600" dirty="0"/>
            </a:br>
            <a:r>
              <a:rPr lang="en-US" sz="1600" dirty="0"/>
              <a:t>VectorLink Collect DHIS2</a:t>
            </a:r>
          </a:p>
          <a:p>
            <a:pPr lvl="0" algn="ctr"/>
            <a:endParaRPr lang="en-US" sz="600" dirty="0"/>
          </a:p>
          <a:p>
            <a:pPr lvl="0" algn="ctr"/>
            <a:r>
              <a:rPr lang="en-US" sz="1600" dirty="0"/>
              <a:t>Zone-level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2FD5DCA-D057-4931-9EF3-5BFFC70A250A}"/>
              </a:ext>
            </a:extLst>
          </p:cNvPr>
          <p:cNvSpPr/>
          <p:nvPr/>
        </p:nvSpPr>
        <p:spPr>
          <a:xfrm>
            <a:off x="281596" y="4513797"/>
            <a:ext cx="1386256" cy="1337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/>
              <a:t>Paper-based</a:t>
            </a:r>
            <a:r>
              <a:rPr lang="en-US" sz="1600" dirty="0"/>
              <a:t> </a:t>
            </a:r>
          </a:p>
          <a:p>
            <a:pPr lvl="0" algn="ctr"/>
            <a:endParaRPr lang="en-US" sz="600" dirty="0"/>
          </a:p>
          <a:p>
            <a:pPr lvl="0" algn="ctr"/>
            <a:r>
              <a:rPr lang="en-US" sz="1600" dirty="0"/>
              <a:t>Spray Operator Form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223D0C-B8DD-49B5-A56F-6A005718036C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1667852" y="5182585"/>
            <a:ext cx="346805" cy="13757"/>
          </a:xfrm>
          <a:prstGeom prst="straightConnector1">
            <a:avLst/>
          </a:prstGeom>
          <a:ln w="76200">
            <a:solidFill>
              <a:srgbClr val="4495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A6C11AB-12E8-4B8C-BF58-28D530D84907}"/>
              </a:ext>
            </a:extLst>
          </p:cNvPr>
          <p:cNvSpPr/>
          <p:nvPr/>
        </p:nvSpPr>
        <p:spPr>
          <a:xfrm>
            <a:off x="2014657" y="4527554"/>
            <a:ext cx="1524000" cy="133757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/>
              <a:t>Paper-based</a:t>
            </a:r>
          </a:p>
          <a:p>
            <a:pPr lvl="0" algn="ctr"/>
            <a:endParaRPr lang="en-US" sz="600" dirty="0"/>
          </a:p>
          <a:p>
            <a:pPr lvl="0" algn="ctr"/>
            <a:r>
              <a:rPr lang="en-US" sz="1600" dirty="0"/>
              <a:t>Supervisor Form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7D79CFF-C30B-4A58-9D71-A19DFA0A6117}"/>
              </a:ext>
            </a:extLst>
          </p:cNvPr>
          <p:cNvCxnSpPr>
            <a:cxnSpLocks/>
            <a:stCxn id="13" idx="3"/>
            <a:endCxn id="10" idx="1"/>
          </p:cNvCxnSpPr>
          <p:nvPr/>
        </p:nvCxnSpPr>
        <p:spPr>
          <a:xfrm>
            <a:off x="3538657" y="5196342"/>
            <a:ext cx="386606" cy="17947"/>
          </a:xfrm>
          <a:prstGeom prst="straightConnector1">
            <a:avLst/>
          </a:prstGeom>
          <a:ln w="76200">
            <a:solidFill>
              <a:srgbClr val="4495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5A9E84A-C439-4AEC-8658-BB3283141BF0}"/>
              </a:ext>
            </a:extLst>
          </p:cNvPr>
          <p:cNvSpPr/>
          <p:nvPr/>
        </p:nvSpPr>
        <p:spPr>
          <a:xfrm>
            <a:off x="1986296" y="6096000"/>
            <a:ext cx="1524000" cy="64598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/>
              <a:t>Mobile Tool</a:t>
            </a:r>
          </a:p>
          <a:p>
            <a:pPr lvl="0" algn="ctr"/>
            <a:endParaRPr lang="en-US" sz="600" dirty="0"/>
          </a:p>
          <a:p>
            <a:pPr lvl="0" algn="ctr"/>
            <a:r>
              <a:rPr lang="en-US" sz="1600" dirty="0"/>
              <a:t>Reveal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00A7DBB-7A8E-46A8-B443-8293C7752801}"/>
              </a:ext>
            </a:extLst>
          </p:cNvPr>
          <p:cNvCxnSpPr>
            <a:cxnSpLocks/>
            <a:stCxn id="15" idx="3"/>
            <a:endCxn id="10" idx="1"/>
          </p:cNvCxnSpPr>
          <p:nvPr/>
        </p:nvCxnSpPr>
        <p:spPr>
          <a:xfrm flipV="1">
            <a:off x="3510296" y="5214289"/>
            <a:ext cx="414967" cy="1204701"/>
          </a:xfrm>
          <a:prstGeom prst="straightConnector1">
            <a:avLst/>
          </a:prstGeom>
          <a:ln w="76200">
            <a:solidFill>
              <a:srgbClr val="4495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0C259A-988F-4DFF-950D-5F493D3D0215}"/>
              </a:ext>
            </a:extLst>
          </p:cNvPr>
          <p:cNvCxnSpPr>
            <a:cxnSpLocks/>
            <a:stCxn id="10" idx="3"/>
            <a:endCxn id="18" idx="2"/>
          </p:cNvCxnSpPr>
          <p:nvPr/>
        </p:nvCxnSpPr>
        <p:spPr>
          <a:xfrm flipV="1">
            <a:off x="5700743" y="5109426"/>
            <a:ext cx="1846777" cy="104863"/>
          </a:xfrm>
          <a:prstGeom prst="straightConnector1">
            <a:avLst/>
          </a:prstGeom>
          <a:ln w="76200">
            <a:solidFill>
              <a:srgbClr val="4495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16E875-0C4B-414C-9A78-5AB7A51B8A8E}"/>
              </a:ext>
            </a:extLst>
          </p:cNvPr>
          <p:cNvSpPr/>
          <p:nvPr/>
        </p:nvSpPr>
        <p:spPr>
          <a:xfrm>
            <a:off x="6253555" y="3624011"/>
            <a:ext cx="2587929" cy="148541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/>
              <a:t>Integration, Visualization &amp; Reporting</a:t>
            </a:r>
          </a:p>
          <a:p>
            <a:pPr lvl="0" algn="ctr"/>
            <a:r>
              <a:rPr lang="en-US" sz="600" dirty="0"/>
              <a:t> </a:t>
            </a:r>
            <a:br>
              <a:rPr lang="en-US" sz="1600" dirty="0"/>
            </a:br>
            <a:r>
              <a:rPr lang="en-US" sz="1600" dirty="0"/>
              <a:t>NMEC DHIS2</a:t>
            </a:r>
          </a:p>
          <a:p>
            <a:pPr lvl="0" algn="ctr"/>
            <a:r>
              <a:rPr lang="en-US" sz="1600" dirty="0"/>
              <a:t>Tableau</a:t>
            </a:r>
          </a:p>
        </p:txBody>
      </p:sp>
    </p:spTree>
    <p:extLst>
      <p:ext uri="{BB962C8B-B14F-4D97-AF65-F5344CB8AC3E}">
        <p14:creationId xmlns:p14="http://schemas.microsoft.com/office/powerpoint/2010/main" val="540177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187C8-B6A7-47DC-86BB-D20F96E08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strategies/techniques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B6955-3FEB-44EF-92FB-C16770442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320"/>
            <a:ext cx="8763000" cy="96728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Weekly updates shared with all vector control team and partners on the progress of both IRS and ITN campaigns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3DF2D06-5077-483F-B3B7-A8011174075B}"/>
                  </a:ext>
                </a:extLst>
              </p14:cNvPr>
              <p14:cNvContentPartPr/>
              <p14:nvPr/>
            </p14:nvContentPartPr>
            <p14:xfrm>
              <a:off x="809340" y="2637840"/>
              <a:ext cx="972720" cy="10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3DF2D06-5077-483F-B3B7-A801117407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3340" y="2602200"/>
                <a:ext cx="104436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806FB8D-7B91-44FF-9BE5-21721394FF61}"/>
                  </a:ext>
                </a:extLst>
              </p14:cNvPr>
              <p14:cNvContentPartPr/>
              <p14:nvPr/>
            </p14:nvContentPartPr>
            <p14:xfrm>
              <a:off x="971340" y="2800200"/>
              <a:ext cx="5487120" cy="20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806FB8D-7B91-44FF-9BE5-21721394FF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5340" y="2764200"/>
                <a:ext cx="55587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521FB52-6CDA-4538-96A3-19AB40385592}"/>
                  </a:ext>
                </a:extLst>
              </p14:cNvPr>
              <p14:cNvContentPartPr/>
              <p14:nvPr/>
            </p14:nvContentPartPr>
            <p14:xfrm>
              <a:off x="5543340" y="2952480"/>
              <a:ext cx="6660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521FB52-6CDA-4538-96A3-19AB4038559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07340" y="2916480"/>
                <a:ext cx="13824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3873FADE-D648-4AFA-8502-33735956DDF5}"/>
              </a:ext>
            </a:extLst>
          </p:cNvPr>
          <p:cNvGrpSpPr/>
          <p:nvPr/>
        </p:nvGrpSpPr>
        <p:grpSpPr>
          <a:xfrm>
            <a:off x="228600" y="2209800"/>
            <a:ext cx="8443620" cy="2885601"/>
            <a:chOff x="228600" y="2209800"/>
            <a:chExt cx="8443620" cy="28856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750D026-CEFC-4F0E-930D-CFAF690294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8109"/>
            <a:stretch/>
          </p:blipFill>
          <p:spPr>
            <a:xfrm>
              <a:off x="228600" y="2209800"/>
              <a:ext cx="8420100" cy="288560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1B5BEBE-E04C-483C-B91F-14C5D3C59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62917"/>
            <a:stretch/>
          </p:blipFill>
          <p:spPr>
            <a:xfrm>
              <a:off x="252120" y="3930917"/>
              <a:ext cx="8420100" cy="1164484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9436929-3807-4DE0-9007-734F556B78C1}"/>
                  </a:ext>
                </a:extLst>
              </p14:cNvPr>
              <p14:cNvContentPartPr/>
              <p14:nvPr/>
            </p14:nvContentPartPr>
            <p14:xfrm>
              <a:off x="818700" y="2674320"/>
              <a:ext cx="991440" cy="12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9436929-3807-4DE0-9007-734F556B78C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2700" y="2638680"/>
                <a:ext cx="106308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0B5BA9E-5687-475E-9649-4B38B95CC82C}"/>
                  </a:ext>
                </a:extLst>
              </p14:cNvPr>
              <p14:cNvContentPartPr/>
              <p14:nvPr/>
            </p14:nvContentPartPr>
            <p14:xfrm>
              <a:off x="4304940" y="2790600"/>
              <a:ext cx="677160" cy="29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0B5BA9E-5687-475E-9649-4B38B95CC82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68940" y="2754600"/>
                <a:ext cx="7488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A02E201-097D-4A96-BFAC-2F105D57B2F6}"/>
                  </a:ext>
                </a:extLst>
              </p14:cNvPr>
              <p14:cNvContentPartPr/>
              <p14:nvPr/>
            </p14:nvContentPartPr>
            <p14:xfrm>
              <a:off x="4952580" y="2960160"/>
              <a:ext cx="669240" cy="2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A02E201-097D-4A96-BFAC-2F105D57B2F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16580" y="2924520"/>
                <a:ext cx="74088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65EA85A2-3859-467E-9E7F-4A8DAC294171}"/>
              </a:ext>
            </a:extLst>
          </p:cNvPr>
          <p:cNvGrpSpPr/>
          <p:nvPr/>
        </p:nvGrpSpPr>
        <p:grpSpPr>
          <a:xfrm>
            <a:off x="380580" y="2809680"/>
            <a:ext cx="6055560" cy="333600"/>
            <a:chOff x="380580" y="2809680"/>
            <a:chExt cx="6055560" cy="33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2AE7C0B-784F-482C-8ADF-059DB24A7605}"/>
                    </a:ext>
                  </a:extLst>
                </p14:cNvPr>
                <p14:cNvContentPartPr/>
                <p14:nvPr/>
              </p14:nvContentPartPr>
              <p14:xfrm>
                <a:off x="1009500" y="2951040"/>
                <a:ext cx="4538520" cy="20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2AE7C0B-784F-482C-8ADF-059DB24A760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73500" y="2915400"/>
                  <a:ext cx="4610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790DD6D-3F9C-4D6A-B018-5BF2C527BEEE}"/>
                    </a:ext>
                  </a:extLst>
                </p14:cNvPr>
                <p14:cNvContentPartPr/>
                <p14:nvPr/>
              </p14:nvContentPartPr>
              <p14:xfrm>
                <a:off x="380580" y="3111600"/>
                <a:ext cx="2161440" cy="31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790DD6D-3F9C-4D6A-B018-5BF2C527BEE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4580" y="3075600"/>
                  <a:ext cx="2233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08EF257-7C3E-469F-8D28-95578500D708}"/>
                    </a:ext>
                  </a:extLst>
                </p14:cNvPr>
                <p14:cNvContentPartPr/>
                <p14:nvPr/>
              </p14:nvContentPartPr>
              <p14:xfrm>
                <a:off x="1028220" y="2837760"/>
                <a:ext cx="830160" cy="11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08EF257-7C3E-469F-8D28-95578500D70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92220" y="2801760"/>
                  <a:ext cx="901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5C1FE54-EFF2-44D5-ACCF-E35176B1E2BD}"/>
                    </a:ext>
                  </a:extLst>
                </p14:cNvPr>
                <p14:cNvContentPartPr/>
                <p14:nvPr/>
              </p14:nvContentPartPr>
              <p14:xfrm>
                <a:off x="2076180" y="2819040"/>
                <a:ext cx="591120" cy="10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5C1FE54-EFF2-44D5-ACCF-E35176B1E2B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40180" y="2783040"/>
                  <a:ext cx="6627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93FAB49-5C23-412B-A01D-046B96082C77}"/>
                    </a:ext>
                  </a:extLst>
                </p14:cNvPr>
                <p14:cNvContentPartPr/>
                <p14:nvPr/>
              </p14:nvContentPartPr>
              <p14:xfrm>
                <a:off x="2809500" y="2828760"/>
                <a:ext cx="582120" cy="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93FAB49-5C23-412B-A01D-046B96082C7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773500" y="2792760"/>
                  <a:ext cx="6537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951C88F-F724-47D9-A9B4-DCA014A98574}"/>
                    </a:ext>
                  </a:extLst>
                </p14:cNvPr>
                <p14:cNvContentPartPr/>
                <p14:nvPr/>
              </p14:nvContentPartPr>
              <p14:xfrm>
                <a:off x="3476220" y="2817960"/>
                <a:ext cx="715320" cy="11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951C88F-F724-47D9-A9B4-DCA014A9857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40220" y="2781960"/>
                  <a:ext cx="7869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D3D57CB-C8F2-4FD2-8B32-1FD0BA8D6B1D}"/>
                    </a:ext>
                  </a:extLst>
                </p14:cNvPr>
                <p14:cNvContentPartPr/>
                <p14:nvPr/>
              </p14:nvContentPartPr>
              <p14:xfrm>
                <a:off x="5133660" y="2828760"/>
                <a:ext cx="552240" cy="19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D3D57CB-C8F2-4FD2-8B32-1FD0BA8D6B1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097660" y="2792760"/>
                  <a:ext cx="623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C1D3BFB-02DF-4700-AFDB-D92B1794CC38}"/>
                    </a:ext>
                  </a:extLst>
                </p14:cNvPr>
                <p14:cNvContentPartPr/>
                <p14:nvPr/>
              </p14:nvContentPartPr>
              <p14:xfrm>
                <a:off x="5800380" y="2809680"/>
                <a:ext cx="635760" cy="20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C1D3BFB-02DF-4700-AFDB-D92B1794CC3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764380" y="2773680"/>
                  <a:ext cx="7074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30E7928-89B0-4E6A-B370-293BFB0AA293}"/>
                    </a:ext>
                  </a:extLst>
                </p14:cNvPr>
                <p14:cNvContentPartPr/>
                <p14:nvPr/>
              </p14:nvContentPartPr>
              <p14:xfrm>
                <a:off x="4295580" y="2967720"/>
                <a:ext cx="530280" cy="4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30E7928-89B0-4E6A-B370-293BFB0AA29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59580" y="2932080"/>
                  <a:ext cx="601920" cy="75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50028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FB87-D763-481B-8E6B-509F01CD1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use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461D9-0C85-4F48-AF65-6FDE2B9D2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Multiple population data sources (census, headcount, geospatial) at the district level, lack of population data at the health facility level (census missing for some facilities)</a:t>
            </a:r>
          </a:p>
          <a:p>
            <a:r>
              <a:rPr lang="en-US" dirty="0"/>
              <a:t>Zonal level targeting</a:t>
            </a:r>
          </a:p>
          <a:p>
            <a:r>
              <a:rPr lang="en-US" dirty="0"/>
              <a:t>Interoperability issues</a:t>
            </a:r>
          </a:p>
          <a:p>
            <a:r>
              <a:rPr lang="en-US" dirty="0"/>
              <a:t>Duplicate entries in the DHIS2 due to poor internet connection</a:t>
            </a:r>
          </a:p>
          <a:p>
            <a:r>
              <a:rPr lang="en-US" dirty="0"/>
              <a:t>Data use to guide IRS ‘mop-up’ campaigns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61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7471</TotalTime>
  <Words>602</Words>
  <Application>Microsoft Office PowerPoint</Application>
  <PresentationFormat>On-screen Show (4:3)</PresentationFormat>
  <Paragraphs>111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Using integrated data for vector control decision-making x Dr. Emmanuel Kooma 14 October 2021</vt:lpstr>
      <vt:lpstr>PowerPoint Presentation</vt:lpstr>
      <vt:lpstr>Data Use Goal &amp; Intervention Context </vt:lpstr>
      <vt:lpstr>What data/indicators do you use? </vt:lpstr>
      <vt:lpstr>Data Use: Example 1</vt:lpstr>
      <vt:lpstr>Data Use: Example 1 (con.)</vt:lpstr>
      <vt:lpstr>Recommended strategies/techniques</vt:lpstr>
      <vt:lpstr>Recommended strategies/techniques</vt:lpstr>
      <vt:lpstr>Data use challenges</vt:lpstr>
      <vt:lpstr>Future plans for enhanced data use</vt:lpstr>
      <vt:lpstr>PowerPoint Presentation</vt:lpstr>
    </vt:vector>
  </TitlesOfParts>
  <Company>Abt Associates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Sabol</dc:creator>
  <cp:lastModifiedBy>Zoe Kaldor</cp:lastModifiedBy>
  <cp:revision>63</cp:revision>
  <dcterms:created xsi:type="dcterms:W3CDTF">2018-01-16T21:46:14Z</dcterms:created>
  <dcterms:modified xsi:type="dcterms:W3CDTF">2021-10-14T19:40:57Z</dcterms:modified>
</cp:coreProperties>
</file>