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4" r:id="rId3"/>
    <p:sldId id="337" r:id="rId4"/>
    <p:sldId id="339" r:id="rId5"/>
    <p:sldId id="342" r:id="rId6"/>
    <p:sldId id="346" r:id="rId7"/>
    <p:sldId id="347" r:id="rId8"/>
    <p:sldId id="348" r:id="rId9"/>
    <p:sldId id="341" r:id="rId10"/>
    <p:sldId id="34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urnett" initials="SB" lastIdx="1" clrIdx="0">
    <p:extLst>
      <p:ext uri="{19B8F6BF-5375-455C-9EA6-DF929625EA0E}">
        <p15:presenceInfo xmlns:p15="http://schemas.microsoft.com/office/powerpoint/2012/main" userId="S::sburnett@path.org::b93d99ae-82de-4dbd-a45f-4cf5a648b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BC"/>
    <a:srgbClr val="2E08B8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7" autoAdjust="0"/>
  </p:normalViewPr>
  <p:slideViewPr>
    <p:cSldViewPr>
      <p:cViewPr varScale="1">
        <p:scale>
          <a:sx n="92" d="100"/>
          <a:sy n="92" d="100"/>
        </p:scale>
        <p:origin x="11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8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D06A-867A-4EC0-8584-D6FB7F17F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6BF2-E74B-4C45-B713-7C5AB030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4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4:54.5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24575,'2470'0'0,"-2437"-1"65,58-11 1,17-1-1562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51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24575,'1189'0'0,"-1169"1"0,1 1 0,36 9 0,-36-6 0,1-1 0,25 1 0,217-6-1365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53.8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24575,'1616'0'-1365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56.5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24575,'52'-2'0,"50"-9"0,30-2 0,657 9 0,-403 7 0,139-3-1365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04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24575,'1'1'0,"-1"0"0,0-1 0,0 1 0,0 0 0,1 0 0,-1-1 0,0 1 0,1 0 0,-1-1 0,0 1 0,1 0 0,-1-1 0,1 1 0,-1-1 0,1 1 0,-1 0 0,1-1 0,0 0 0,-1 1 0,1-1 0,0 1 0,-1-1 0,1 0 0,0 1 0,-1-1 0,1 0 0,0 0 0,1 1 0,24 3 0,-21-4 0,421 9 0,-262-11 0,-98 1 0,20 0 0,-1 3 0,119 18 0,-174-16 0,1-2 0,0-1 0,0-1 0,0-2 0,49-9 0,17-1 0,27 8-1365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06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24575,'77'0'0,"348"5"0,-3 33 0,-333-29 0,1-4 0,99-6 0,-50-2 0,195 3-1365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16.7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 24575,'1406'0'0,"-1397"0"-227,0-1-1,1 0 1,-1 0-1,0-1 1,11-3-1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5:05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24575,'1077'0'-4375,"1"0"3785,2445 0 7416,-2014 0-8687,-1160 14 1861,7-1 0,994-14 0,-1304 3 0,53 10 0,27 1 0,701-10 0,-420-6 0,4088 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6:21.5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24575,'5'0'0,"5"0"0,6 0 0,5 0 0,3 0 0,2 0 0,1 0 0,1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29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24575,'896'0'0,"-861"2"0,58 10 0,-55-6 0,46 2 0,-26-8 0,1-2 0,83-13 0,-56 5 0,-1 5 0,126 6 0,-63 2 0,670-3-1365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01.6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24575,'1'1'0,"-1"0"0,1 0 0,0 0 0,-1 0 0,1 0 0,0 0 0,-1-1 0,1 1 0,0 0 0,0 0 0,0-1 0,0 1 0,0 0 0,0-1 0,0 1 0,0-1 0,0 0 0,0 1 0,0-1 0,0 0 0,2 1 0,31 7 0,-25-6 0,47 14 0,-23-6 0,1-1 0,-1-1 0,1-3 0,49 3 0,888-8 109,-399-2-1583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10.6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24575,'1795'0'0,"-1731"-4"-1365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5:09.3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57 24575,'6119'0'0,"-6094"-1"0,1-2 0,-1-1 0,36-10 0,29-5 0,67 6 0,238 11 0,-179 5 0,5245-3-1365,-5430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5:12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87 24575,'17'-4'0,"-1"0"0,1 2 0,0 0 0,31 0 0,-13 0 0,1273-11 0,-836 16 0,2449-3 0,-2878-2 0,1-2 0,-2-1 0,74-21 0,-56 17 0,-1 1 0,1 4 0,0 1 0,70 8 0,-14-2 0,23-4 0,112 3 0,-219 2-1365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49.2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28 24575,'137'2'0,"149"-5"0,-167-9 0,46-3 0,1434 16-1365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E756-6981-4F0F-9C40-943DE334668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A6F0-3FD7-4219-BBC5-8FF46B94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5BEA6F0-3FD7-4219-BBC5-8FF46B94B2A3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10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/>
              <a:t>Flux de données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5BEA6F0-3FD7-4219-BBC5-8FF46B94B2A3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99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5BEA6F0-3FD7-4219-BBC5-8FF46B94B2A3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05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/>
              <a:t>Poursuivre l'amélioration de l'utilisation des données aux niveaux inférieurs (province et district)</a:t>
            </a:r>
          </a:p>
          <a:p>
            <a:pPr rtl="0"/>
            <a:r>
              <a:rPr lang="fr-FR"/>
              <a:t>Former et soutenir les commandants provinciaux de PID afin d'améliorer la supervision de la qualité des performances et de l'impact des PID grâce à l'utilisation des données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5BEA6F0-3FD7-4219-BBC5-8FF46B94B2A3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76200"/>
            <a:ext cx="4572000" cy="1981200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rgbClr val="002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 Line 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35422"/>
            <a:ext cx="3477757" cy="99060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2600"/>
            <a:ext cx="3916948" cy="9743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3733800" y="2895602"/>
            <a:ext cx="5334000" cy="4171097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ln>
                  <a:noFill/>
                </a:ln>
                <a:solidFill>
                  <a:srgbClr val="002A6C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US" sz="3600" b="1" dirty="0"/>
            </a:b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5"/>
          <a:stretch/>
        </p:blipFill>
        <p:spPr>
          <a:xfrm>
            <a:off x="0" y="-56519"/>
            <a:ext cx="9144000" cy="53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5795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3916948" cy="97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43254"/>
            <a:ext cx="3477757" cy="99060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1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3E0E1B-5DF3-41C2-840A-08E818425EA3}"/>
              </a:ext>
            </a:extLst>
          </p:cNvPr>
          <p:cNvSpPr txBox="1">
            <a:spLocks/>
          </p:cNvSpPr>
          <p:nvPr userDrawn="1"/>
        </p:nvSpPr>
        <p:spPr>
          <a:xfrm>
            <a:off x="3657600" y="1219200"/>
            <a:ext cx="3352800" cy="1143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08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A6C"/>
          </a:solidFill>
          <a:ln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FB3C-2C9B-4D22-BD6D-AF36132D651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762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77339"/>
            <a:ext cx="1588827" cy="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34" Type="http://schemas.openxmlformats.org/officeDocument/2006/relationships/image" Target="../media/image26.png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3.png"/><Relationship Id="rId10" Type="http://schemas.openxmlformats.org/officeDocument/2006/relationships/customXml" Target="../ink/ink4.xml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image" Target="../media/image24.png"/><Relationship Id="rId8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5257800" cy="2057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 rtl="0"/>
            <a:r>
              <a:rPr lang="fr-FR" sz="2400" b="1">
                <a:solidFill>
                  <a:schemeClr val="bg1"/>
                </a:solidFill>
              </a:rPr>
              <a:t>Utilisation de données intégrées pour la prise de décision en matière de lutte antivectorielle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fr-FR" sz="600" b="1"/>
              <a:t>x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fr-FR" sz="1800" b="1">
                <a:solidFill>
                  <a:schemeClr val="bg1"/>
                </a:solidFill>
              </a:rPr>
              <a:t>Dr. Emmanuel Kooma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fr-FR" sz="1800">
                <a:solidFill>
                  <a:schemeClr val="bg1"/>
                </a:solidFill>
              </a:rPr>
              <a:t>14 octobre 2021</a:t>
            </a:r>
          </a:p>
        </p:txBody>
      </p:sp>
    </p:spTree>
    <p:extLst>
      <p:ext uri="{BB962C8B-B14F-4D97-AF65-F5344CB8AC3E}">
        <p14:creationId xmlns:p14="http://schemas.microsoft.com/office/powerpoint/2010/main" val="78394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ACB5-965D-4CA8-A045-C78420FB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fr-FR" dirty="0"/>
              <a:t>Projets à venir pour une meilleure utilisation des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BAB-4A60-4F9E-9B7D-9727BF641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525963"/>
          </a:xfrm>
        </p:spPr>
        <p:txBody>
          <a:bodyPr>
            <a:normAutofit lnSpcReduction="10000"/>
          </a:bodyPr>
          <a:lstStyle/>
          <a:p>
            <a:pPr rtl="0"/>
            <a:r>
              <a:rPr lang="fr-FR" sz="2800" dirty="0"/>
              <a:t>Ajout d'indicateurs d'assurance qualité aux tableaux de bord de suivi des PID : </a:t>
            </a:r>
          </a:p>
          <a:p>
            <a:pPr lvl="1" rtl="0"/>
            <a:r>
              <a:rPr lang="fr-FR" sz="2400" dirty="0"/>
              <a:t>Délais de la saisie des données</a:t>
            </a:r>
          </a:p>
          <a:p>
            <a:pPr lvl="1" rtl="0"/>
            <a:r>
              <a:rPr lang="fr-FR" sz="2400" dirty="0"/>
              <a:t>Structures pulvérisées par jour</a:t>
            </a:r>
          </a:p>
          <a:p>
            <a:pPr lvl="1" rtl="0"/>
            <a:r>
              <a:rPr lang="fr-FR" sz="2400" dirty="0"/>
              <a:t>Couverture des pièces</a:t>
            </a:r>
          </a:p>
          <a:p>
            <a:pPr rtl="0"/>
            <a:r>
              <a:rPr lang="fr-FR" sz="2800" dirty="0"/>
              <a:t>Aide aux commandants provinciaux de PID afin d'interpréter et d'utiliser les indicateurs de progrès et de qualité pour orienter la supervision de soutien</a:t>
            </a:r>
          </a:p>
          <a:p>
            <a:pPr rtl="0"/>
            <a:r>
              <a:rPr lang="fr-FR" sz="2800" dirty="0"/>
              <a:t>Automatiser les mises à jour hebdomadaires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83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pPr rtl="0"/>
            <a:fld id="{97F57F02-9C8D-9C43-8CF1-E7D544BE7C72}" type="datetime1">
              <a:rPr lang="en-US"/>
              <a:pPr rtl="0"/>
              <a:t>10/19/2021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37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39EBA-FDB5-421A-9CB5-A1C656EA2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fr-FR" sz="4400">
                <a:solidFill>
                  <a:srgbClr val="002A6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Suivi et optimisation de couverture de la lutte antivectorielle</a:t>
            </a:r>
          </a:p>
        </p:txBody>
      </p:sp>
    </p:spTree>
    <p:extLst>
      <p:ext uri="{BB962C8B-B14F-4D97-AF65-F5344CB8AC3E}">
        <p14:creationId xmlns:p14="http://schemas.microsoft.com/office/powerpoint/2010/main" val="338737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583-BAEC-4F51-860C-D7A11256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73914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fr-FR">
                <a:ea typeface="Times New Roman" panose="02020603050405020304" pitchFamily="18" charset="0"/>
              </a:rPr>
              <a:t>Objectif d'utilisation des données et </a:t>
            </a:r>
            <a:r>
              <a:rPr lang="fr-FR" sz="3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contexte d'intervention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AC63-B4B3-49A4-BAB2-CF9047F4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83773"/>
            <a:ext cx="8991600" cy="5461383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fr-FR" sz="1200" b="1" dirty="0"/>
              <a:t>Objectif d'utilisation des données : </a:t>
            </a:r>
            <a:r>
              <a:rPr lang="fr-FR" sz="1200" dirty="0"/>
              <a:t>Assurer la couverture de la lutte antivectorielle en surveillant la mise en œuvre des pulvérisations </a:t>
            </a:r>
            <a:r>
              <a:rPr lang="fr-FR" sz="1200" dirty="0" err="1"/>
              <a:t>intradomiciliaires</a:t>
            </a:r>
            <a:r>
              <a:rPr lang="fr-FR" sz="1200" dirty="0"/>
              <a:t> d'insecticide à effet rémanent (PID) et des moustiquaires imprégnées d'insecticide (MII) par tous les partenaires au niveau des districts et des établissements de santé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 rtl="0">
              <a:buNone/>
            </a:pPr>
            <a:r>
              <a:rPr lang="fr-FR" sz="1200" b="1" dirty="0"/>
              <a:t>Contexte d'intervention : </a:t>
            </a:r>
          </a:p>
          <a:p>
            <a:pPr rtl="0"/>
            <a:r>
              <a:rPr lang="fr-FR" sz="1200" dirty="0"/>
              <a:t>Stratégie de campagne de masse des PID et MII en Zambie, en 2020</a:t>
            </a:r>
          </a:p>
          <a:p>
            <a:pPr lvl="1" rtl="0"/>
            <a:r>
              <a:rPr lang="fr-FR" sz="1200" dirty="0"/>
              <a:t>50 % de la population protégée par les PID</a:t>
            </a:r>
          </a:p>
          <a:p>
            <a:pPr lvl="1" rtl="0"/>
            <a:r>
              <a:rPr lang="fr-FR" sz="1200" dirty="0"/>
              <a:t>50 % de la population protégée par les MII</a:t>
            </a:r>
          </a:p>
          <a:p>
            <a:pPr lvl="1" rtl="0"/>
            <a:r>
              <a:rPr lang="fr-FR" sz="1200" dirty="0"/>
              <a:t>Prévoir un chevauchement de 10 %</a:t>
            </a:r>
          </a:p>
          <a:p>
            <a:pPr lvl="1" rtl="0"/>
            <a:r>
              <a:rPr lang="fr-FR" sz="1200" dirty="0"/>
              <a:t>Ciblage des PID et MII au niveau des zones (établissements de santé secondaires).</a:t>
            </a:r>
          </a:p>
          <a:p>
            <a:pPr rtl="0"/>
            <a:r>
              <a:rPr lang="fr-FR" sz="1200" dirty="0"/>
              <a:t>Aide à la mise en œuvre : </a:t>
            </a:r>
          </a:p>
          <a:p>
            <a:pPr lvl="1" rtl="0"/>
            <a:r>
              <a:rPr lang="fr-FR" sz="1200" dirty="0"/>
              <a:t>PID :</a:t>
            </a:r>
          </a:p>
          <a:p>
            <a:pPr lvl="2" rtl="0"/>
            <a:r>
              <a:rPr lang="fr-FR" sz="1200" dirty="0"/>
              <a:t>Financé par le gouvernement de la République de Zambie (GRZ), le Fonds mondial, l'Initiative du Président contre le paludisme (PMI)</a:t>
            </a:r>
          </a:p>
          <a:p>
            <a:pPr lvl="2" rtl="0"/>
            <a:r>
              <a:rPr lang="fr-FR" sz="1200" dirty="0"/>
              <a:t>Mise en œuvre par le Programme national d'éradication du paludisme (NMEP) et </a:t>
            </a:r>
            <a:r>
              <a:rPr lang="fr-FR" sz="1200" dirty="0" err="1"/>
              <a:t>VectorLink</a:t>
            </a:r>
            <a:r>
              <a:rPr lang="fr-FR" sz="1200" dirty="0"/>
              <a:t> </a:t>
            </a:r>
          </a:p>
          <a:p>
            <a:pPr lvl="2" rtl="0"/>
            <a:r>
              <a:rPr lang="fr-FR" sz="1200" dirty="0"/>
              <a:t>Assistance technique assurée par le Partenariat pour le contrôle et l'éradication du paludisme en Afrique (MACEPA) et </a:t>
            </a:r>
            <a:r>
              <a:rPr lang="fr-FR" sz="1200" dirty="0" err="1"/>
              <a:t>Akros</a:t>
            </a:r>
            <a:r>
              <a:rPr lang="fr-FR" sz="1200" dirty="0"/>
              <a:t> dans certains districts</a:t>
            </a:r>
          </a:p>
          <a:p>
            <a:pPr lvl="1" rtl="0"/>
            <a:r>
              <a:rPr lang="fr-FR" sz="1200" dirty="0"/>
              <a:t>MII</a:t>
            </a:r>
          </a:p>
          <a:p>
            <a:pPr lvl="2" rtl="0"/>
            <a:r>
              <a:rPr lang="fr-FR" sz="1200" dirty="0"/>
              <a:t>Financé par le gouvernement de la République de Zambie (GRZ), le Fonds mondial, l'Initiative du Président contre le paludisme (PMI)</a:t>
            </a:r>
          </a:p>
          <a:p>
            <a:pPr lvl="2" rtl="0"/>
            <a:r>
              <a:rPr lang="fr-FR" sz="1200" dirty="0"/>
              <a:t>Mise en œuvre par le Programme national d'éradication du paludisme (NMEP)</a:t>
            </a:r>
          </a:p>
          <a:p>
            <a:pPr lvl="2" rtl="0"/>
            <a:r>
              <a:rPr lang="fr-FR" sz="1200" dirty="0"/>
              <a:t>Assistance technique assurée par </a:t>
            </a:r>
            <a:r>
              <a:rPr lang="fr-FR" sz="1200" dirty="0" err="1"/>
              <a:t>VectorLink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406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FB87-D763-481B-8E6B-509F01CD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rtl="0"/>
            <a:r>
              <a:rPr lang="fr-FR"/>
              <a:t>Quelles données et quels indicateurs utilisez-vous 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CA55F3-C5C1-435E-AC80-E51F53264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224942"/>
              </p:ext>
            </p:extLst>
          </p:nvPr>
        </p:nvGraphicFramePr>
        <p:xfrm>
          <a:off x="269327" y="1524000"/>
          <a:ext cx="8605346" cy="505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46">
                  <a:extLst>
                    <a:ext uri="{9D8B030D-6E8A-4147-A177-3AD203B41FA5}">
                      <a16:colId xmlns:a16="http://schemas.microsoft.com/office/drawing/2014/main" val="282434853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258170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55107573"/>
                    </a:ext>
                  </a:extLst>
                </a:gridCol>
              </a:tblGrid>
              <a:tr h="323882"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PID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Numérateur [Source(s) de données]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Dénominateur [Source(s) de données]</a:t>
                      </a:r>
                    </a:p>
                  </a:txBody>
                  <a:tcPr marL="64884" marR="64884" marT="32442" marB="32442"/>
                </a:tc>
                <a:extLst>
                  <a:ext uri="{0D108BD9-81ED-4DB2-BD59-A6C34878D82A}">
                    <a16:rowId xmlns:a16="http://schemas.microsoft.com/office/drawing/2014/main" val="1199679822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pPr rtl="0"/>
                      <a:r>
                        <a:rPr lang="fr-FR" sz="1300" b="1"/>
                        <a:t>PID</a:t>
                      </a:r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81360"/>
                  </a:ext>
                </a:extLst>
              </a:tr>
              <a:tr h="523132"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Couverture de pulvérisation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Structures pulvérisées</a:t>
                      </a:r>
                    </a:p>
                    <a:p>
                      <a:pPr rtl="0"/>
                      <a:r>
                        <a:rPr lang="fr-FR" sz="1300"/>
                        <a:t>[Formulaires de l'opérateur de pulvérisation]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Structures trouvées</a:t>
                      </a:r>
                    </a:p>
                    <a:p>
                      <a:pPr rtl="0"/>
                      <a:r>
                        <a:rPr lang="fr-FR" sz="1300"/>
                        <a:t>[Formulaires de l'opérateur de pulvérisation]</a:t>
                      </a:r>
                    </a:p>
                  </a:txBody>
                  <a:tcPr marL="64884" marR="64884" marT="32442" marB="32442"/>
                </a:tc>
                <a:extLst>
                  <a:ext uri="{0D108BD9-81ED-4DB2-BD59-A6C34878D82A}">
                    <a16:rowId xmlns:a16="http://schemas.microsoft.com/office/drawing/2014/main" val="653636908"/>
                  </a:ext>
                </a:extLst>
              </a:tr>
              <a:tr h="747894"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Progression de la pulvérisation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Structures pulvérisées</a:t>
                      </a:r>
                    </a:p>
                    <a:p>
                      <a:pPr rtl="0"/>
                      <a:r>
                        <a:rPr lang="fr-FR" sz="1300"/>
                        <a:t>[Formulaires de l'opérateur de pulvérisation]</a:t>
                      </a:r>
                    </a:p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Structures ciblées</a:t>
                      </a:r>
                    </a:p>
                    <a:p>
                      <a:pPr rtl="0"/>
                      <a:r>
                        <a:rPr lang="fr-FR" sz="1300"/>
                        <a:t>[Microplan national ou de district, cartes GRID3]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49530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/>
                        <a:t>MII</a:t>
                      </a:r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87519"/>
                  </a:ext>
                </a:extLst>
              </a:tr>
              <a:tr h="523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/>
                        <a:t>MII distribuées suite à une demande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MII distribuées </a:t>
                      </a:r>
                    </a:p>
                    <a:p>
                      <a:pPr rtl="0"/>
                      <a:r>
                        <a:rPr lang="fr-FR" sz="1300"/>
                        <a:t>[Formulaires de distribution des MII]</a:t>
                      </a:r>
                    </a:p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MII demandées </a:t>
                      </a:r>
                    </a:p>
                    <a:p>
                      <a:pPr rtl="0"/>
                      <a:r>
                        <a:rPr lang="fr-FR" sz="1300"/>
                        <a:t>[Formulaires d'enregistrement des ménages pour les MII]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82856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pPr rtl="0"/>
                      <a:r>
                        <a:rPr lang="fr-FR" sz="1300" b="1"/>
                        <a:t>Combinées</a:t>
                      </a:r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2231"/>
                  </a:ext>
                </a:extLst>
              </a:tr>
              <a:tr h="1197417"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Population protégée par PID et MII combinées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PID : Population vivant dans des structures pulvérisées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/>
                        <a:t>[Formulaires de l'opérateur de pulvérisation]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/>
                        <a:t>MII : MII distribuées *2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/>
                        <a:t>[Formulaires de distribution des MII]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300"/>
                        <a:t>Population totale</a:t>
                      </a:r>
                    </a:p>
                    <a:p>
                      <a:endParaRPr lang="en-US" sz="1300" dirty="0"/>
                    </a:p>
                    <a:p>
                      <a:pPr rtl="0"/>
                      <a:r>
                        <a:rPr lang="fr-FR" sz="1300"/>
                        <a:t>[Projections de recensement du Bureau central des statistiques, nombre de personnes par district à partir du microplan, cartes GRID3]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1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92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3127-5260-4022-966E-6152FE51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/>
              <a:t>Utilisation des données : Exemple 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0363-5E9E-45AE-9272-CB48FEF8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25963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fr-FR" sz="2800"/>
              <a:t>Capacité à évaluer tous les indicateurs clés de la campagne de PID et de MII (au niveau des provinces, des districts et des établissements)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DF70960-3D43-4B70-B577-B4EA8895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4" y="3723130"/>
            <a:ext cx="4289967" cy="3039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CD9A93-D88F-4F0F-91CD-3028BECB8390}"/>
              </a:ext>
            </a:extLst>
          </p:cNvPr>
          <p:cNvSpPr txBox="1"/>
          <p:nvPr/>
        </p:nvSpPr>
        <p:spPr>
          <a:xfrm>
            <a:off x="236482" y="3114951"/>
            <a:ext cx="387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/>
              <a:t>Figure 1. Couverture des PID, par district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886EA09B-669D-49D4-A96B-0B317187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247" y="3627803"/>
            <a:ext cx="4804918" cy="32301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AE7093-F8DB-410B-9743-3DD47FEA196E}"/>
              </a:ext>
            </a:extLst>
          </p:cNvPr>
          <p:cNvSpPr txBox="1"/>
          <p:nvPr/>
        </p:nvSpPr>
        <p:spPr>
          <a:xfrm>
            <a:off x="4753647" y="3076799"/>
            <a:ext cx="42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/>
              <a:t>Figure 2. MII distribuées suite à une demande, par district</a:t>
            </a:r>
          </a:p>
        </p:txBody>
      </p:sp>
    </p:spTree>
    <p:extLst>
      <p:ext uri="{BB962C8B-B14F-4D97-AF65-F5344CB8AC3E}">
        <p14:creationId xmlns:p14="http://schemas.microsoft.com/office/powerpoint/2010/main" val="60051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FB87-D763-481B-8E6B-509F01C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fr-FR"/>
              <a:t>Utilisation des données : Exemple 1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61D9-0C85-4F48-AF65-6FDE2B9D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15445"/>
            <a:ext cx="8610600" cy="4525963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fr-FR" sz="2800"/>
              <a:t>Capacité à évaluer tous les indicateurs clés de la campagne de PID et de MII (au niveau des provinces, des districts et des établissements)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4C66B-A492-4D03-B7B3-B7CDF2C68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0"/>
          <a:stretch/>
        </p:blipFill>
        <p:spPr>
          <a:xfrm>
            <a:off x="0" y="3121921"/>
            <a:ext cx="5410200" cy="3627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157FB-20A3-4D85-813E-203E463539DE}"/>
              </a:ext>
            </a:extLst>
          </p:cNvPr>
          <p:cNvSpPr txBox="1"/>
          <p:nvPr/>
        </p:nvSpPr>
        <p:spPr>
          <a:xfrm>
            <a:off x="0" y="2773610"/>
            <a:ext cx="521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/>
              <a:t>Figure 3. Population protégée au niveau des provinces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4C4694-B777-44B7-B740-81F4F5EDBCF5}"/>
              </a:ext>
            </a:extLst>
          </p:cNvPr>
          <p:cNvGrpSpPr/>
          <p:nvPr/>
        </p:nvGrpSpPr>
        <p:grpSpPr>
          <a:xfrm>
            <a:off x="5527221" y="3289046"/>
            <a:ext cx="3616779" cy="3294316"/>
            <a:chOff x="5257800" y="2819400"/>
            <a:chExt cx="3905250" cy="35249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DB17DA-9F4A-4EAA-B72D-332ABDB1D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209" b="-849"/>
            <a:stretch/>
          </p:blipFill>
          <p:spPr>
            <a:xfrm>
              <a:off x="5755821" y="2819400"/>
              <a:ext cx="3407229" cy="35249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2D5AA1-9246-4144-BA39-FFAD792A3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284" b="1049"/>
            <a:stretch/>
          </p:blipFill>
          <p:spPr>
            <a:xfrm>
              <a:off x="5257800" y="2819400"/>
              <a:ext cx="1143000" cy="345860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8F2E68-338D-4DE9-B67D-E32A6729233C}"/>
              </a:ext>
            </a:extLst>
          </p:cNvPr>
          <p:cNvSpPr txBox="1"/>
          <p:nvPr/>
        </p:nvSpPr>
        <p:spPr>
          <a:xfrm>
            <a:off x="5953817" y="2609123"/>
            <a:ext cx="315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/>
              <a:t>Figure 4. Population protégée au niveau des établissements de santé</a:t>
            </a:r>
          </a:p>
        </p:txBody>
      </p:sp>
    </p:spTree>
    <p:extLst>
      <p:ext uri="{BB962C8B-B14F-4D97-AF65-F5344CB8AC3E}">
        <p14:creationId xmlns:p14="http://schemas.microsoft.com/office/powerpoint/2010/main" val="25741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87C8-B6A7-47DC-86BB-D20F96E0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/>
              <a:t>Stratégies et techniques recommandées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6955-3FEB-44EF-92FB-C1677044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20869"/>
            <a:ext cx="8763000" cy="967281"/>
          </a:xfrm>
        </p:spPr>
        <p:txBody>
          <a:bodyPr>
            <a:normAutofit fontScale="62500" lnSpcReduction="20000"/>
          </a:bodyPr>
          <a:lstStyle/>
          <a:p>
            <a:pPr rtl="0"/>
            <a:r>
              <a:rPr lang="fr-FR"/>
              <a:t>Utiliser DHIS2 pour collecter les données sur les PID et les MII, permettant ainsi l'intégration des données </a:t>
            </a:r>
          </a:p>
          <a:p>
            <a:pPr rtl="0"/>
            <a:r>
              <a:rPr lang="fr-FR"/>
              <a:t>Utiliser éventuellement d'autres outils pour intégrer des sources de données complémentaires, créer des visualisations supplémentaires et partager les données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E72CD9-4F20-4299-8BCA-25D5F29E014D}"/>
              </a:ext>
            </a:extLst>
          </p:cNvPr>
          <p:cNvSpPr/>
          <p:nvPr/>
        </p:nvSpPr>
        <p:spPr>
          <a:xfrm>
            <a:off x="281596" y="2623778"/>
            <a:ext cx="1380248" cy="148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400" b="1" dirty="0"/>
              <a:t>Sur support papier</a:t>
            </a:r>
            <a:r>
              <a:rPr lang="fr-FR" sz="1400" dirty="0"/>
              <a:t> </a:t>
            </a:r>
          </a:p>
          <a:p>
            <a:pPr lvl="0" algn="ctr"/>
            <a:endParaRPr lang="en-US" sz="500" dirty="0"/>
          </a:p>
          <a:p>
            <a:pPr lvl="0" algn="ctr" rtl="0"/>
            <a:r>
              <a:rPr lang="fr-FR" sz="1400" dirty="0"/>
              <a:t>Formulaire de l'opérateur de pulvérisation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C16CEC-D514-497C-A730-5294AC105A71}"/>
              </a:ext>
            </a:extLst>
          </p:cNvPr>
          <p:cNvSpPr/>
          <p:nvPr/>
        </p:nvSpPr>
        <p:spPr>
          <a:xfrm>
            <a:off x="3848203" y="2623777"/>
            <a:ext cx="1780431" cy="14854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400" b="1" dirty="0"/>
              <a:t>Base de données DHIS2</a:t>
            </a:r>
          </a:p>
          <a:p>
            <a:pPr lvl="0" algn="ctr" rtl="0"/>
            <a:br>
              <a:rPr lang="en-US" sz="1400" dirty="0"/>
            </a:br>
            <a:r>
              <a:rPr lang="fr-FR" sz="1400" dirty="0"/>
              <a:t>NMEC DHIS2</a:t>
            </a:r>
          </a:p>
          <a:p>
            <a:pPr lvl="0" algn="ctr"/>
            <a:endParaRPr lang="en-US" sz="500" dirty="0"/>
          </a:p>
          <a:p>
            <a:pPr lvl="0" algn="ctr" rtl="0"/>
            <a:r>
              <a:rPr lang="fr-FR" sz="1400" dirty="0"/>
              <a:t>Au niveau de l'HFCA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CED200-930D-48FB-B545-A673725C1A3D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1661844" y="3366485"/>
            <a:ext cx="324452" cy="1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8F698F-2CD4-44C7-91A6-BD5D56822103}"/>
              </a:ext>
            </a:extLst>
          </p:cNvPr>
          <p:cNvSpPr/>
          <p:nvPr/>
        </p:nvSpPr>
        <p:spPr>
          <a:xfrm>
            <a:off x="1986296" y="2623777"/>
            <a:ext cx="1524000" cy="14854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600" b="1"/>
              <a:t>Sur support papier</a:t>
            </a:r>
          </a:p>
          <a:p>
            <a:pPr lvl="0" algn="ctr"/>
            <a:endParaRPr lang="en-US" sz="600" dirty="0"/>
          </a:p>
          <a:p>
            <a:pPr lvl="0" algn="ctr" rtl="0"/>
            <a:r>
              <a:rPr lang="fr-FR" sz="1600"/>
              <a:t>Formulaire du superviseur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823F77-CB66-44D0-9307-1061376978DA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>
            <a:off x="5628634" y="3366485"/>
            <a:ext cx="1918886" cy="257526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F30E0A-82BB-4817-B977-FE9079C8B09F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3510296" y="3366485"/>
            <a:ext cx="337907" cy="0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FDCBAF-0432-4DAD-AD18-1A7D05E7054A}"/>
              </a:ext>
            </a:extLst>
          </p:cNvPr>
          <p:cNvSpPr/>
          <p:nvPr/>
        </p:nvSpPr>
        <p:spPr>
          <a:xfrm>
            <a:off x="3925263" y="4545501"/>
            <a:ext cx="1775480" cy="13375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200" b="1" dirty="0"/>
              <a:t>Base de données DHIS2</a:t>
            </a:r>
          </a:p>
          <a:p>
            <a:pPr lvl="0" algn="ctr" rtl="0"/>
            <a:r>
              <a:rPr lang="fr-FR" sz="400" dirty="0"/>
              <a:t> </a:t>
            </a:r>
            <a:br>
              <a:rPr lang="en-US" sz="1200" dirty="0"/>
            </a:br>
            <a:r>
              <a:rPr lang="fr-FR" sz="1200" dirty="0" err="1"/>
              <a:t>VectorLink</a:t>
            </a:r>
            <a:r>
              <a:rPr lang="fr-FR" sz="1200" dirty="0"/>
              <a:t> </a:t>
            </a:r>
            <a:r>
              <a:rPr lang="fr-FR" sz="1200" dirty="0" err="1"/>
              <a:t>Collect</a:t>
            </a:r>
            <a:r>
              <a:rPr lang="fr-FR" sz="1200" dirty="0"/>
              <a:t> DHIS2</a:t>
            </a:r>
          </a:p>
          <a:p>
            <a:pPr lvl="0" algn="ctr"/>
            <a:endParaRPr lang="en-US" sz="400" dirty="0"/>
          </a:p>
          <a:p>
            <a:pPr lvl="0" algn="ctr" rtl="0"/>
            <a:r>
              <a:rPr lang="fr-FR" sz="1200" dirty="0"/>
              <a:t>Au niveau des zones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FD5DCA-D057-4931-9EF3-5BFFC70A250A}"/>
              </a:ext>
            </a:extLst>
          </p:cNvPr>
          <p:cNvSpPr/>
          <p:nvPr/>
        </p:nvSpPr>
        <p:spPr>
          <a:xfrm>
            <a:off x="281596" y="4513797"/>
            <a:ext cx="1386256" cy="133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400" b="1" dirty="0"/>
              <a:t>Sur support papier</a:t>
            </a:r>
            <a:r>
              <a:rPr lang="fr-FR" sz="1400" dirty="0"/>
              <a:t> </a:t>
            </a:r>
          </a:p>
          <a:p>
            <a:pPr lvl="0" algn="ctr"/>
            <a:endParaRPr lang="en-US" sz="500" dirty="0"/>
          </a:p>
          <a:p>
            <a:pPr lvl="0" algn="ctr" rtl="0"/>
            <a:r>
              <a:rPr lang="fr-FR" sz="1400" dirty="0"/>
              <a:t>Formulaire de l'opérateur de pulvérisation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223D0C-B8DD-49B5-A56F-6A005718036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1667852" y="5182585"/>
            <a:ext cx="346805" cy="13757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6C11AB-12E8-4B8C-BF58-28D530D84907}"/>
              </a:ext>
            </a:extLst>
          </p:cNvPr>
          <p:cNvSpPr/>
          <p:nvPr/>
        </p:nvSpPr>
        <p:spPr>
          <a:xfrm>
            <a:off x="2014657" y="4527554"/>
            <a:ext cx="1524000" cy="13375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600" b="1" dirty="0"/>
              <a:t>Sur support papier</a:t>
            </a:r>
          </a:p>
          <a:p>
            <a:pPr lvl="0" algn="ctr"/>
            <a:endParaRPr lang="en-US" sz="600" dirty="0"/>
          </a:p>
          <a:p>
            <a:pPr lvl="0" algn="ctr" rtl="0"/>
            <a:r>
              <a:rPr lang="fr-FR" sz="1600" dirty="0"/>
              <a:t>Formulaire du superviseur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79CFF-C30B-4A58-9D71-A19DFA0A6117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3538657" y="5196342"/>
            <a:ext cx="386606" cy="17947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A9E84A-C439-4AEC-8658-BB3283141BF0}"/>
              </a:ext>
            </a:extLst>
          </p:cNvPr>
          <p:cNvSpPr/>
          <p:nvPr/>
        </p:nvSpPr>
        <p:spPr>
          <a:xfrm>
            <a:off x="1986296" y="6096000"/>
            <a:ext cx="1524000" cy="6459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600" b="1"/>
              <a:t>Outil mobile</a:t>
            </a:r>
          </a:p>
          <a:p>
            <a:pPr lvl="0" algn="ctr"/>
            <a:endParaRPr lang="en-US" sz="600" dirty="0"/>
          </a:p>
          <a:p>
            <a:pPr lvl="0" algn="ctr" rtl="0"/>
            <a:r>
              <a:rPr lang="fr-FR" sz="1600"/>
              <a:t>Révélation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0A7DBB-7A8E-46A8-B443-8293C7752801}"/>
              </a:ext>
            </a:extLst>
          </p:cNvPr>
          <p:cNvCxnSpPr>
            <a:cxnSpLocks/>
            <a:stCxn id="15" idx="3"/>
            <a:endCxn id="10" idx="1"/>
          </p:cNvCxnSpPr>
          <p:nvPr/>
        </p:nvCxnSpPr>
        <p:spPr>
          <a:xfrm flipV="1">
            <a:off x="3510296" y="5214289"/>
            <a:ext cx="414967" cy="1204701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0C259A-988F-4DFF-950D-5F493D3D0215}"/>
              </a:ext>
            </a:extLst>
          </p:cNvPr>
          <p:cNvCxnSpPr>
            <a:cxnSpLocks/>
            <a:stCxn id="10" idx="3"/>
            <a:endCxn id="18" idx="2"/>
          </p:cNvCxnSpPr>
          <p:nvPr/>
        </p:nvCxnSpPr>
        <p:spPr>
          <a:xfrm flipV="1">
            <a:off x="5700743" y="5109426"/>
            <a:ext cx="1846777" cy="104863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16E875-0C4B-414C-9A78-5AB7A51B8A8E}"/>
              </a:ext>
            </a:extLst>
          </p:cNvPr>
          <p:cNvSpPr/>
          <p:nvPr/>
        </p:nvSpPr>
        <p:spPr>
          <a:xfrm>
            <a:off x="6253555" y="3624011"/>
            <a:ext cx="2587929" cy="14854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600" b="1" dirty="0"/>
              <a:t>Intégration, visualisation et rapports</a:t>
            </a:r>
          </a:p>
          <a:p>
            <a:pPr lvl="0" algn="ctr" rtl="0"/>
            <a:r>
              <a:rPr lang="fr-FR" sz="600" dirty="0"/>
              <a:t> </a:t>
            </a:r>
            <a:br>
              <a:rPr lang="en-US" sz="1600" dirty="0"/>
            </a:br>
            <a:r>
              <a:rPr lang="fr-FR" sz="1600" dirty="0"/>
              <a:t>NMEC DHIS2</a:t>
            </a:r>
          </a:p>
          <a:p>
            <a:pPr lvl="0" algn="ctr" rtl="0"/>
            <a:r>
              <a:rPr lang="fr-FR" sz="1600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54017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87C8-B6A7-47DC-86BB-D20F96E0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/>
              <a:t>Stratégies et techniques recommandées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6955-3FEB-44EF-92FB-C1677044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301512"/>
            <a:ext cx="8763000" cy="967281"/>
          </a:xfrm>
        </p:spPr>
        <p:txBody>
          <a:bodyPr>
            <a:normAutofit fontScale="70000" lnSpcReduction="20000"/>
          </a:bodyPr>
          <a:lstStyle/>
          <a:p>
            <a:pPr rtl="0"/>
            <a:r>
              <a:rPr lang="fr-FR" dirty="0"/>
              <a:t>Des mises à jour hebdomadaires sont partagées avec l'ensemble de l'équipe de lutte antivectorielle et les partenaires sur le déroulement des campagnes de PID et de MII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DF2D06-5077-483F-B3B7-A8011174075B}"/>
                  </a:ext>
                </a:extLst>
              </p14:cNvPr>
              <p14:cNvContentPartPr/>
              <p14:nvPr/>
            </p14:nvContentPartPr>
            <p14:xfrm>
              <a:off x="809340" y="2637840"/>
              <a:ext cx="972720" cy="10080"/>
            </p14:xfrm>
          </p:contentPart>
        </mc:Choice>
        <mc:Fallback xmlns="" xmlns:c15="http://schemas.microsoft.com/office/drawing/2012/chart" xmlns:c="http://schemas.openxmlformats.org/drawingml/2006/chart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DF2D06-5077-483F-B3B7-A801117407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340" y="2602200"/>
                <a:ext cx="1044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06FB8D-7B91-44FF-9BE5-21721394FF61}"/>
                  </a:ext>
                </a:extLst>
              </p14:cNvPr>
              <p14:cNvContentPartPr/>
              <p14:nvPr/>
            </p14:nvContentPartPr>
            <p14:xfrm>
              <a:off x="971340" y="2800200"/>
              <a:ext cx="5487120" cy="20520"/>
            </p14:xfrm>
          </p:contentPart>
        </mc:Choice>
        <mc:Fallback xmlns="" xmlns:c15="http://schemas.microsoft.com/office/drawing/2012/chart" xmlns:c="http://schemas.openxmlformats.org/drawingml/2006/chart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06FB8D-7B91-44FF-9BE5-21721394F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5340" y="2764200"/>
                <a:ext cx="5558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21FB52-6CDA-4538-96A3-19AB40385592}"/>
                  </a:ext>
                </a:extLst>
              </p14:cNvPr>
              <p14:cNvContentPartPr/>
              <p14:nvPr/>
            </p14:nvContentPartPr>
            <p14:xfrm>
              <a:off x="5543340" y="2952480"/>
              <a:ext cx="66600" cy="360"/>
            </p14:xfrm>
          </p:contentPart>
        </mc:Choice>
        <mc:Fallback xmlns="" xmlns:c15="http://schemas.microsoft.com/office/drawing/2012/chart" xmlns:c="http://schemas.openxmlformats.org/drawingml/2006/chart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21FB52-6CDA-4538-96A3-19AB403855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7340" y="2916480"/>
                <a:ext cx="1382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873FADE-D648-4AFA-8502-33735956DDF5}"/>
              </a:ext>
            </a:extLst>
          </p:cNvPr>
          <p:cNvGrpSpPr/>
          <p:nvPr/>
        </p:nvGrpSpPr>
        <p:grpSpPr>
          <a:xfrm>
            <a:off x="380580" y="2209800"/>
            <a:ext cx="8443620" cy="2885601"/>
            <a:chOff x="228600" y="2209800"/>
            <a:chExt cx="8443620" cy="2885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50D026-CEFC-4F0E-930D-CFAF69029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109"/>
            <a:stretch/>
          </p:blipFill>
          <p:spPr>
            <a:xfrm>
              <a:off x="228600" y="2209800"/>
              <a:ext cx="8420100" cy="28856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B5BEBE-E04C-483C-B91F-14C5D3C59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2917"/>
            <a:stretch/>
          </p:blipFill>
          <p:spPr>
            <a:xfrm>
              <a:off x="252120" y="3930917"/>
              <a:ext cx="8420100" cy="116448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436929-3807-4DE0-9007-734F556B78C1}"/>
                  </a:ext>
                </a:extLst>
              </p14:cNvPr>
              <p14:cNvContentPartPr/>
              <p14:nvPr/>
            </p14:nvContentPartPr>
            <p14:xfrm>
              <a:off x="818700" y="2674320"/>
              <a:ext cx="991440" cy="12240"/>
            </p14:xfrm>
          </p:contentPart>
        </mc:Choice>
        <mc:Fallback xmlns="" xmlns:c15="http://schemas.microsoft.com/office/drawing/2012/chart" xmlns:c="http://schemas.openxmlformats.org/drawingml/2006/chart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436929-3807-4DE0-9007-734F556B78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2700" y="2638680"/>
                <a:ext cx="10630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0B5BA9E-5687-475E-9649-4B38B95CC82C}"/>
                  </a:ext>
                </a:extLst>
              </p14:cNvPr>
              <p14:cNvContentPartPr/>
              <p14:nvPr/>
            </p14:nvContentPartPr>
            <p14:xfrm>
              <a:off x="4304940" y="2790600"/>
              <a:ext cx="677160" cy="29520"/>
            </p14:xfrm>
          </p:contentPart>
        </mc:Choice>
        <mc:Fallback xmlns="" xmlns:c15="http://schemas.microsoft.com/office/drawing/2012/chart" xmlns:c="http://schemas.openxmlformats.org/drawingml/2006/chart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0B5BA9E-5687-475E-9649-4B38B95CC8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940" y="2754600"/>
                <a:ext cx="748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02E201-097D-4A96-BFAC-2F105D57B2F6}"/>
                  </a:ext>
                </a:extLst>
              </p14:cNvPr>
              <p14:cNvContentPartPr/>
              <p14:nvPr/>
            </p14:nvContentPartPr>
            <p14:xfrm>
              <a:off x="4952580" y="2960160"/>
              <a:ext cx="669240" cy="2160"/>
            </p14:xfrm>
          </p:contentPart>
        </mc:Choice>
        <mc:Fallback xmlns="" xmlns:c15="http://schemas.microsoft.com/office/drawing/2012/chart" xmlns:c="http://schemas.openxmlformats.org/drawingml/2006/chart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02E201-097D-4A96-BFAC-2F105D57B2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6580" y="2924520"/>
                <a:ext cx="7408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5EA85A2-3859-467E-9E7F-4A8DAC294171}"/>
              </a:ext>
            </a:extLst>
          </p:cNvPr>
          <p:cNvGrpSpPr/>
          <p:nvPr/>
        </p:nvGrpSpPr>
        <p:grpSpPr>
          <a:xfrm>
            <a:off x="380580" y="2809680"/>
            <a:ext cx="6055560" cy="333600"/>
            <a:chOff x="380580" y="2809680"/>
            <a:chExt cx="6055560" cy="3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AE7C0B-784F-482C-8ADF-059DB24A7605}"/>
                    </a:ext>
                  </a:extLst>
                </p14:cNvPr>
                <p14:cNvContentPartPr/>
                <p14:nvPr/>
              </p14:nvContentPartPr>
              <p14:xfrm>
                <a:off x="1009500" y="2951040"/>
                <a:ext cx="4538520" cy="2052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AE7C0B-784F-482C-8ADF-059DB24A76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3500" y="2915400"/>
                  <a:ext cx="461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90DD6D-3F9C-4D6A-B018-5BF2C527BEEE}"/>
                    </a:ext>
                  </a:extLst>
                </p14:cNvPr>
                <p14:cNvContentPartPr/>
                <p14:nvPr/>
              </p14:nvContentPartPr>
              <p14:xfrm>
                <a:off x="380580" y="3111600"/>
                <a:ext cx="2161440" cy="3168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90DD6D-3F9C-4D6A-B018-5BF2C527BE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4580" y="3075600"/>
                  <a:ext cx="223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8EF257-7C3E-469F-8D28-95578500D708}"/>
                    </a:ext>
                  </a:extLst>
                </p14:cNvPr>
                <p14:cNvContentPartPr/>
                <p14:nvPr/>
              </p14:nvContentPartPr>
              <p14:xfrm>
                <a:off x="1028220" y="2837760"/>
                <a:ext cx="830160" cy="1116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8EF257-7C3E-469F-8D28-95578500D7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2220" y="2801760"/>
                  <a:ext cx="90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C1FE54-EFF2-44D5-ACCF-E35176B1E2BD}"/>
                    </a:ext>
                  </a:extLst>
                </p14:cNvPr>
                <p14:cNvContentPartPr/>
                <p14:nvPr/>
              </p14:nvContentPartPr>
              <p14:xfrm>
                <a:off x="2076180" y="2819040"/>
                <a:ext cx="591120" cy="1044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C1FE54-EFF2-44D5-ACCF-E35176B1E2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40180" y="2783040"/>
                  <a:ext cx="662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FAB49-5C23-412B-A01D-046B96082C77}"/>
                    </a:ext>
                  </a:extLst>
                </p14:cNvPr>
                <p14:cNvContentPartPr/>
                <p14:nvPr/>
              </p14:nvContentPartPr>
              <p14:xfrm>
                <a:off x="2809500" y="2828760"/>
                <a:ext cx="582120" cy="36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FAB49-5C23-412B-A01D-046B96082C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73500" y="2792760"/>
                  <a:ext cx="653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51C88F-F724-47D9-A9B4-DCA014A98574}"/>
                    </a:ext>
                  </a:extLst>
                </p14:cNvPr>
                <p14:cNvContentPartPr/>
                <p14:nvPr/>
              </p14:nvContentPartPr>
              <p14:xfrm>
                <a:off x="3476220" y="2817960"/>
                <a:ext cx="715320" cy="1116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51C88F-F724-47D9-A9B4-DCA014A985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40220" y="2781960"/>
                  <a:ext cx="786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3D57CB-C8F2-4FD2-8B32-1FD0BA8D6B1D}"/>
                    </a:ext>
                  </a:extLst>
                </p14:cNvPr>
                <p14:cNvContentPartPr/>
                <p14:nvPr/>
              </p14:nvContentPartPr>
              <p14:xfrm>
                <a:off x="5133660" y="2828760"/>
                <a:ext cx="552240" cy="1980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3D57CB-C8F2-4FD2-8B32-1FD0BA8D6B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97660" y="2792760"/>
                  <a:ext cx="62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1D3BFB-02DF-4700-AFDB-D92B1794CC38}"/>
                    </a:ext>
                  </a:extLst>
                </p14:cNvPr>
                <p14:cNvContentPartPr/>
                <p14:nvPr/>
              </p14:nvContentPartPr>
              <p14:xfrm>
                <a:off x="5800380" y="2809680"/>
                <a:ext cx="635760" cy="2088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1D3BFB-02DF-4700-AFDB-D92B1794CC3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4380" y="2773680"/>
                  <a:ext cx="707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0E7928-89B0-4E6A-B370-293BFB0AA293}"/>
                    </a:ext>
                  </a:extLst>
                </p14:cNvPr>
                <p14:cNvContentPartPr/>
                <p14:nvPr/>
              </p14:nvContentPartPr>
              <p14:xfrm>
                <a:off x="4295580" y="2967720"/>
                <a:ext cx="530280" cy="4320"/>
              </p14:xfrm>
            </p:contentPart>
          </mc:Choice>
          <mc:Fallback xmlns="" xmlns:c15="http://schemas.microsoft.com/office/drawing/2012/chart" xmlns:c="http://schemas.openxmlformats.org/drawingml/2006/chart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0E7928-89B0-4E6A-B370-293BFB0AA2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9580" y="2932080"/>
                  <a:ext cx="601920" cy="7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002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FB87-D763-481B-8E6B-509F01C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fr-FR"/>
              <a:t>Défis liés à l'utilisation des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61D9-0C85-4F48-AF65-6FDE2B9D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fr-FR" dirty="0"/>
              <a:t>Sources multiples de données relatives à la population (recensement, nombre de personnes, données géospatiales) au niveau des districts, manque de données relatives à la population au niveau des établissements de santé (absence de recensement pour certains établissements)</a:t>
            </a:r>
          </a:p>
          <a:p>
            <a:pPr rtl="0"/>
            <a:r>
              <a:rPr lang="fr-FR" dirty="0"/>
              <a:t>Ciblage au niveau des zones</a:t>
            </a:r>
          </a:p>
          <a:p>
            <a:pPr rtl="0"/>
            <a:r>
              <a:rPr lang="fr-FR" dirty="0"/>
              <a:t>Problèmes liés à l'interopérabilité</a:t>
            </a:r>
          </a:p>
          <a:p>
            <a:pPr rtl="0"/>
            <a:r>
              <a:rPr lang="fr-FR" dirty="0"/>
              <a:t>Double saisies de données dans le DHIS2 en raison d'une mauvaise connexion Internet</a:t>
            </a:r>
          </a:p>
          <a:p>
            <a:pPr rtl="0"/>
            <a:r>
              <a:rPr lang="fr-FR" dirty="0"/>
              <a:t>Utilisation des données pour orienter les campagnes de « ratissage » de PID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6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7473</TotalTime>
  <Words>870</Words>
  <Application>Microsoft Office PowerPoint</Application>
  <PresentationFormat>On-screen Show (4:3)</PresentationFormat>
  <Paragraphs>111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Utilisation de données intégrées pour la prise de décision en matière de lutte antivectorielle x Dr. Emmanuel Kooma 14 octobre 2021</vt:lpstr>
      <vt:lpstr>PowerPoint Presentation</vt:lpstr>
      <vt:lpstr>Objectif d'utilisation des données et contexte d'intervention  </vt:lpstr>
      <vt:lpstr>Quelles données et quels indicateurs utilisez-vous ? </vt:lpstr>
      <vt:lpstr>Utilisation des données : Exemple 1</vt:lpstr>
      <vt:lpstr>Utilisation des données : Exemple 1 (suite)</vt:lpstr>
      <vt:lpstr>Stratégies et techniques recommandées</vt:lpstr>
      <vt:lpstr>Stratégies et techniques recommandées</vt:lpstr>
      <vt:lpstr>Défis liés à l'utilisation des données</vt:lpstr>
      <vt:lpstr>Projets à venir pour une meilleure utilisation des données</vt:lpstr>
      <vt:lpstr>PowerPoint Presentation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Sabol</dc:creator>
  <cp:lastModifiedBy>Yesica Makol Catalán Salvador</cp:lastModifiedBy>
  <cp:revision>64</cp:revision>
  <dcterms:created xsi:type="dcterms:W3CDTF">2018-01-16T21:46:14Z</dcterms:created>
  <dcterms:modified xsi:type="dcterms:W3CDTF">2021-10-19T19:19:54Z</dcterms:modified>
</cp:coreProperties>
</file>