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9" r:id="rId2"/>
    <p:sldId id="388" r:id="rId3"/>
    <p:sldId id="270" r:id="rId4"/>
    <p:sldId id="279" r:id="rId5"/>
    <p:sldId id="268" r:id="rId6"/>
    <p:sldId id="271" r:id="rId7"/>
    <p:sldId id="272" r:id="rId8"/>
    <p:sldId id="387" r:id="rId9"/>
    <p:sldId id="275" r:id="rId10"/>
    <p:sldId id="276" r:id="rId11"/>
    <p:sldId id="278" r:id="rId12"/>
    <p:sldId id="281" r:id="rId13"/>
    <p:sldId id="282" r:id="rId14"/>
    <p:sldId id="283" r:id="rId15"/>
    <p:sldId id="371" r:id="rId16"/>
    <p:sldId id="373" r:id="rId17"/>
    <p:sldId id="285" r:id="rId18"/>
    <p:sldId id="286" r:id="rId19"/>
    <p:sldId id="289" r:id="rId20"/>
    <p:sldId id="374" r:id="rId21"/>
    <p:sldId id="291" r:id="rId22"/>
    <p:sldId id="292" r:id="rId23"/>
    <p:sldId id="385" r:id="rId24"/>
    <p:sldId id="372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3" r:id="rId34"/>
    <p:sldId id="384" r:id="rId35"/>
    <p:sldId id="354" r:id="rId36"/>
    <p:sldId id="386" r:id="rId37"/>
    <p:sldId id="297" r:id="rId38"/>
    <p:sldId id="369" r:id="rId39"/>
    <p:sldId id="25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Vajda, Elodie" initials="VE" lastIdx="1" clrIdx="6">
    <p:extLst>
      <p:ext uri="{19B8F6BF-5375-455C-9EA6-DF929625EA0E}">
        <p15:presenceInfo xmlns:p15="http://schemas.microsoft.com/office/powerpoint/2012/main" userId="S::elodie.vajda@ucsf.edu::0aead445-d2ad-416c-8d70-eb0898b29240" providerId="AD"/>
      </p:ext>
    </p:extLst>
  </p:cmAuthor>
  <p:cmAuthor id="1" name="Aklilu Seyoum" initials="AS" lastIdx="2" clrIdx="0">
    <p:extLst>
      <p:ext uri="{19B8F6BF-5375-455C-9EA6-DF929625EA0E}">
        <p15:presenceInfo xmlns:p15="http://schemas.microsoft.com/office/powerpoint/2012/main" userId="S-1-5-21-4161449151-3199555679-2224323722-38781" providerId="AD"/>
      </p:ext>
    </p:extLst>
  </p:cmAuthor>
  <p:cmAuthor id="8" name="Joseph Chabi" initials="JC" lastIdx="19" clrIdx="7">
    <p:extLst>
      <p:ext uri="{19B8F6BF-5375-455C-9EA6-DF929625EA0E}">
        <p15:presenceInfo xmlns:p15="http://schemas.microsoft.com/office/powerpoint/2012/main" userId="S-1-5-21-4161449151-3199555679-2224323722-70609" providerId="AD"/>
      </p:ext>
    </p:extLst>
  </p:cmAuthor>
  <p:cmAuthor id="2" name="Cheyenne Cook" initials="CC" lastIdx="1" clrIdx="1">
    <p:extLst>
      <p:ext uri="{19B8F6BF-5375-455C-9EA6-DF929625EA0E}">
        <p15:presenceInfo xmlns:p15="http://schemas.microsoft.com/office/powerpoint/2012/main" userId="S::cc3669a@american.edu::7e7329e6-b416-4b3b-a501-08c1da3e421b" providerId="AD"/>
      </p:ext>
    </p:extLst>
  </p:cmAuthor>
  <p:cmAuthor id="3" name="Carlson, Jenny (GH/ID)" initials="CJ(" lastIdx="34" clrIdx="2">
    <p:extLst>
      <p:ext uri="{19B8F6BF-5375-455C-9EA6-DF929625EA0E}">
        <p15:presenceInfo xmlns:p15="http://schemas.microsoft.com/office/powerpoint/2012/main" userId="S::jcarlson@usaid.gov::3df84e8d-96f7-4dbf-96eb-64059b2b3011" providerId="AD"/>
      </p:ext>
    </p:extLst>
  </p:cmAuthor>
  <p:cmAuthor id="4" name="Yoshimizu, Melissa (GH/ID)" initials="MY" lastIdx="40" clrIdx="3">
    <p:extLst>
      <p:ext uri="{19B8F6BF-5375-455C-9EA6-DF929625EA0E}">
        <p15:presenceInfo xmlns:p15="http://schemas.microsoft.com/office/powerpoint/2012/main" userId="Yoshimizu, Melissa (GH/ID)" providerId="None"/>
      </p:ext>
    </p:extLst>
  </p:cmAuthor>
  <p:cmAuthor id="5" name="Gerberg, Lilia A. (GH/HIDN/ID)" initials="GLA(" lastIdx="6" clrIdx="4">
    <p:extLst>
      <p:ext uri="{19B8F6BF-5375-455C-9EA6-DF929625EA0E}">
        <p15:presenceInfo xmlns:p15="http://schemas.microsoft.com/office/powerpoint/2012/main" userId="S::LGERBERG@USAID.GOV::633cebc0-0bd6-450f-b283-06c5b12437e9" providerId="AD"/>
      </p:ext>
    </p:extLst>
  </p:cmAuthor>
  <p:cmAuthor id="6" name="Neil Lobo" initials="NFL" lastIdx="37" clrIdx="5">
    <p:extLst>
      <p:ext uri="{19B8F6BF-5375-455C-9EA6-DF929625EA0E}">
        <p15:presenceInfo xmlns:p15="http://schemas.microsoft.com/office/powerpoint/2012/main" userId="Neil Lob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84E145"/>
    <a:srgbClr val="D00207"/>
    <a:srgbClr val="002A6C"/>
    <a:srgbClr val="C21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5918" autoAdjust="0"/>
  </p:normalViewPr>
  <p:slideViewPr>
    <p:cSldViewPr>
      <p:cViewPr varScale="1">
        <p:scale>
          <a:sx n="63" d="100"/>
          <a:sy n="63" d="100"/>
        </p:scale>
        <p:origin x="768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uassiB\Documents\Abt%20Associates\ABT%20ASSOCIATES\NMCP\JUILLET,%202020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77446419800977"/>
          <c:y val="0.1388888888888889"/>
          <c:w val="0.83706749754688026"/>
          <c:h val="0.55918197725284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Sheet1!$C$5</c:f>
              <c:strCache>
                <c:ptCount val="1"/>
                <c:pt idx="0">
                  <c:v>Deltamethrin 1x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Sheet1!$D$4:$R$4</c:f>
              <c:strCache>
                <c:ptCount val="15"/>
                <c:pt idx="0">
                  <c:v>Abengourou</c:v>
                </c:pt>
                <c:pt idx="1">
                  <c:v>Aboisso</c:v>
                </c:pt>
                <c:pt idx="2">
                  <c:v>Adzopé</c:v>
                </c:pt>
                <c:pt idx="3">
                  <c:v>Béoumi</c:v>
                </c:pt>
                <c:pt idx="4">
                  <c:v>Bettié</c:v>
                </c:pt>
                <c:pt idx="5">
                  <c:v>Bouaké</c:v>
                </c:pt>
                <c:pt idx="6">
                  <c:v>Bouna</c:v>
                </c:pt>
                <c:pt idx="7">
                  <c:v>Daloa</c:v>
                </c:pt>
                <c:pt idx="8">
                  <c:v>Dabakala</c:v>
                </c:pt>
                <c:pt idx="9">
                  <c:v>Gagnoa</c:v>
                </c:pt>
                <c:pt idx="10">
                  <c:v>Nassian</c:v>
                </c:pt>
                <c:pt idx="11">
                  <c:v>Odienné</c:v>
                </c:pt>
                <c:pt idx="12">
                  <c:v>Sakassou</c:v>
                </c:pt>
                <c:pt idx="13">
                  <c:v>San Pedro</c:v>
                </c:pt>
                <c:pt idx="14">
                  <c:v>Yamoussoukro</c:v>
                </c:pt>
              </c:strCache>
            </c:strRef>
          </c:cat>
          <c:val>
            <c:numRef>
              <c:f>Sheet1!$D$5:$R$5</c:f>
              <c:numCache>
                <c:formatCode>General</c:formatCode>
                <c:ptCount val="15"/>
                <c:pt idx="0">
                  <c:v>0</c:v>
                </c:pt>
                <c:pt idx="1">
                  <c:v>6</c:v>
                </c:pt>
                <c:pt idx="2">
                  <c:v>0</c:v>
                </c:pt>
                <c:pt idx="3">
                  <c:v>6.6</c:v>
                </c:pt>
                <c:pt idx="4">
                  <c:v>10.3</c:v>
                </c:pt>
                <c:pt idx="5">
                  <c:v>0</c:v>
                </c:pt>
                <c:pt idx="6">
                  <c:v>9.3000000000000007</c:v>
                </c:pt>
                <c:pt idx="7">
                  <c:v>1.1000000000000001</c:v>
                </c:pt>
                <c:pt idx="8">
                  <c:v>5.2</c:v>
                </c:pt>
                <c:pt idx="9">
                  <c:v>4.5999999999999996</c:v>
                </c:pt>
                <c:pt idx="10">
                  <c:v>2.5</c:v>
                </c:pt>
                <c:pt idx="11">
                  <c:v>7.3</c:v>
                </c:pt>
                <c:pt idx="12">
                  <c:v>5</c:v>
                </c:pt>
                <c:pt idx="13">
                  <c:v>4.4000000000000004</c:v>
                </c:pt>
                <c:pt idx="14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E6-0243-88D4-FEEDE101A747}"/>
            </c:ext>
          </c:extLst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Permethrin 1x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Sheet1!$D$4:$R$4</c:f>
              <c:strCache>
                <c:ptCount val="15"/>
                <c:pt idx="0">
                  <c:v>Abengourou</c:v>
                </c:pt>
                <c:pt idx="1">
                  <c:v>Aboisso</c:v>
                </c:pt>
                <c:pt idx="2">
                  <c:v>Adzopé</c:v>
                </c:pt>
                <c:pt idx="3">
                  <c:v>Béoumi</c:v>
                </c:pt>
                <c:pt idx="4">
                  <c:v>Bettié</c:v>
                </c:pt>
                <c:pt idx="5">
                  <c:v>Bouaké</c:v>
                </c:pt>
                <c:pt idx="6">
                  <c:v>Bouna</c:v>
                </c:pt>
                <c:pt idx="7">
                  <c:v>Daloa</c:v>
                </c:pt>
                <c:pt idx="8">
                  <c:v>Dabakala</c:v>
                </c:pt>
                <c:pt idx="9">
                  <c:v>Gagnoa</c:v>
                </c:pt>
                <c:pt idx="10">
                  <c:v>Nassian</c:v>
                </c:pt>
                <c:pt idx="11">
                  <c:v>Odienné</c:v>
                </c:pt>
                <c:pt idx="12">
                  <c:v>Sakassou</c:v>
                </c:pt>
                <c:pt idx="13">
                  <c:v>San Pedro</c:v>
                </c:pt>
                <c:pt idx="14">
                  <c:v>Yamoussoukro</c:v>
                </c:pt>
              </c:strCache>
            </c:strRef>
          </c:cat>
          <c:val>
            <c:numRef>
              <c:f>Sheet1!$D$6:$R$6</c:f>
              <c:numCache>
                <c:formatCode>General</c:formatCode>
                <c:ptCount val="15"/>
                <c:pt idx="0">
                  <c:v>1.1000000000000001</c:v>
                </c:pt>
                <c:pt idx="1">
                  <c:v>0</c:v>
                </c:pt>
                <c:pt idx="2">
                  <c:v>2.1</c:v>
                </c:pt>
                <c:pt idx="3">
                  <c:v>0</c:v>
                </c:pt>
                <c:pt idx="4">
                  <c:v>1</c:v>
                </c:pt>
                <c:pt idx="5">
                  <c:v>2.1</c:v>
                </c:pt>
                <c:pt idx="6">
                  <c:v>7.3</c:v>
                </c:pt>
                <c:pt idx="7">
                  <c:v>1.1000000000000001</c:v>
                </c:pt>
                <c:pt idx="8">
                  <c:v>4</c:v>
                </c:pt>
                <c:pt idx="9">
                  <c:v>6.3</c:v>
                </c:pt>
                <c:pt idx="10">
                  <c:v>5</c:v>
                </c:pt>
                <c:pt idx="11">
                  <c:v>2</c:v>
                </c:pt>
                <c:pt idx="12">
                  <c:v>5.0999999999999996</c:v>
                </c:pt>
                <c:pt idx="13">
                  <c:v>4.5</c:v>
                </c:pt>
                <c:pt idx="14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4E6-0243-88D4-FEEDE101A747}"/>
            </c:ext>
          </c:extLst>
        </c:ser>
        <c:ser>
          <c:idx val="2"/>
          <c:order val="2"/>
          <c:tx>
            <c:strRef>
              <c:f>Sheet1!$C$7</c:f>
              <c:strCache>
                <c:ptCount val="1"/>
                <c:pt idx="0">
                  <c:v>Alpha-cypermethrin 1x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Sheet1!$D$4:$R$4</c:f>
              <c:strCache>
                <c:ptCount val="15"/>
                <c:pt idx="0">
                  <c:v>Abengourou</c:v>
                </c:pt>
                <c:pt idx="1">
                  <c:v>Aboisso</c:v>
                </c:pt>
                <c:pt idx="2">
                  <c:v>Adzopé</c:v>
                </c:pt>
                <c:pt idx="3">
                  <c:v>Béoumi</c:v>
                </c:pt>
                <c:pt idx="4">
                  <c:v>Bettié</c:v>
                </c:pt>
                <c:pt idx="5">
                  <c:v>Bouaké</c:v>
                </c:pt>
                <c:pt idx="6">
                  <c:v>Bouna</c:v>
                </c:pt>
                <c:pt idx="7">
                  <c:v>Daloa</c:v>
                </c:pt>
                <c:pt idx="8">
                  <c:v>Dabakala</c:v>
                </c:pt>
                <c:pt idx="9">
                  <c:v>Gagnoa</c:v>
                </c:pt>
                <c:pt idx="10">
                  <c:v>Nassian</c:v>
                </c:pt>
                <c:pt idx="11">
                  <c:v>Odienné</c:v>
                </c:pt>
                <c:pt idx="12">
                  <c:v>Sakassou</c:v>
                </c:pt>
                <c:pt idx="13">
                  <c:v>San Pedro</c:v>
                </c:pt>
                <c:pt idx="14">
                  <c:v>Yamoussoukro</c:v>
                </c:pt>
              </c:strCache>
            </c:strRef>
          </c:cat>
          <c:val>
            <c:numRef>
              <c:f>Sheet1!$D$7:$R$7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4.4000000000000004</c:v>
                </c:pt>
                <c:pt idx="3">
                  <c:v>4.5</c:v>
                </c:pt>
                <c:pt idx="4">
                  <c:v>1.9</c:v>
                </c:pt>
                <c:pt idx="5">
                  <c:v>4.7</c:v>
                </c:pt>
                <c:pt idx="6">
                  <c:v>2.2000000000000002</c:v>
                </c:pt>
                <c:pt idx="7">
                  <c:v>4.3</c:v>
                </c:pt>
                <c:pt idx="8">
                  <c:v>4.0999999999999996</c:v>
                </c:pt>
                <c:pt idx="9">
                  <c:v>8.4</c:v>
                </c:pt>
                <c:pt idx="10">
                  <c:v>11.6</c:v>
                </c:pt>
                <c:pt idx="11">
                  <c:v>1.1000000000000001</c:v>
                </c:pt>
                <c:pt idx="12">
                  <c:v>0</c:v>
                </c:pt>
                <c:pt idx="13">
                  <c:v>3</c:v>
                </c:pt>
                <c:pt idx="1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4E6-0243-88D4-FEEDE101A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242330088"/>
        <c:axId val="242329696"/>
      </c:barChart>
      <c:catAx>
        <c:axId val="242330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sz="1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Sites surveyed </a:t>
                </a:r>
              </a:p>
            </c:rich>
          </c:tx>
          <c:layout>
            <c:manualLayout>
              <c:xMode val="edge"/>
              <c:yMode val="edge"/>
              <c:x val="0.42136505963070403"/>
              <c:y val="0.92555482648002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242329696"/>
        <c:crosses val="autoZero"/>
        <c:auto val="1"/>
        <c:lblAlgn val="ctr"/>
        <c:lblOffset val="100"/>
        <c:noMultiLvlLbl val="0"/>
      </c:catAx>
      <c:valAx>
        <c:axId val="2423296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sz="105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%</a:t>
                </a:r>
                <a:r>
                  <a:rPr lang="en-US" sz="1050" baseline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Mortality</a:t>
                </a:r>
                <a:endPara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286685751949660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24233008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5.7807629486288038E-4"/>
          <c:w val="0.98388804684690057"/>
          <c:h val="0.11078156897054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bg1">
          <a:lumMod val="6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IRS Insecticides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16267171282793"/>
          <c:y val="0.11653453640694809"/>
          <c:w val="0.86586866178333954"/>
          <c:h val="0.662233211702195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Clothianidin 2%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Nassian</c:v>
                </c:pt>
                <c:pt idx="1">
                  <c:v>Sakassou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98.7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F5-8F4E-B0F7-94E386269425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Pirimiphos methyl 0.25%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Nassian</c:v>
                </c:pt>
                <c:pt idx="1">
                  <c:v>Sakassou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98.2</c:v>
                </c:pt>
                <c:pt idx="1">
                  <c:v>51.8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FF5-8F4E-B0F7-94E38626942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2328520"/>
        <c:axId val="242324600"/>
      </c:barChart>
      <c:catAx>
        <c:axId val="24232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324600"/>
        <c:crosses val="autoZero"/>
        <c:auto val="1"/>
        <c:lblAlgn val="ctr"/>
        <c:lblOffset val="100"/>
        <c:noMultiLvlLbl val="0"/>
      </c:catAx>
      <c:valAx>
        <c:axId val="24232460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Mortality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328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</cdr:x>
      <cdr:y>0.14063</cdr:y>
    </cdr:from>
    <cdr:to>
      <cdr:x>1</cdr:x>
      <cdr:y>0.14063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xmlns="" id="{9E9FE4EC-FCB4-4A4E-B4CF-01366D317049}"/>
            </a:ext>
          </a:extLst>
        </cdr:cNvPr>
        <cdr:cNvCxnSpPr/>
      </cdr:nvCxnSpPr>
      <cdr:spPr>
        <a:xfrm xmlns:a="http://schemas.openxmlformats.org/drawingml/2006/main">
          <a:off x="169164" y="685800"/>
          <a:ext cx="8289036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</cdr:x>
      <cdr:y>0.1875</cdr:y>
    </cdr:from>
    <cdr:to>
      <cdr:x>1</cdr:x>
      <cdr:y>0.1875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xmlns="" id="{918C463D-BF09-EC4F-A4AD-E174CCE9C7F3}"/>
            </a:ext>
          </a:extLst>
        </cdr:cNvPr>
        <cdr:cNvCxnSpPr/>
      </cdr:nvCxnSpPr>
      <cdr:spPr>
        <a:xfrm xmlns:a="http://schemas.openxmlformats.org/drawingml/2006/main">
          <a:off x="169164" y="914400"/>
          <a:ext cx="8289036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DCA7-795D-A640-BF04-6A4FA883AA7E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1CF55-B8D7-E441-9DE2-4112F257D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81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Transition sentence could be: “</a:t>
            </a:r>
            <a:r>
              <a:rPr lang="en-US" sz="1200" i="1" dirty="0"/>
              <a:t>The ESPT embraces and advocates for 3 key principles to enhance entomological surveillance and maximize impact of interventions</a:t>
            </a:r>
            <a:r>
              <a:rPr lang="en-US" sz="1200" dirty="0"/>
              <a:t>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1CF55-B8D7-E441-9DE2-4112F257D45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9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0A68-9E31-4AB9-B576-6E7FF8C4D13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1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will be given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1CF55-B8D7-E441-9DE2-4112F257D45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2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15% = 216 hours</a:t>
            </a:r>
          </a:p>
          <a:p>
            <a:r>
              <a:rPr lang="en-US" dirty="0"/>
              <a:t>12.5% = 164 hours</a:t>
            </a:r>
          </a:p>
          <a:p>
            <a:r>
              <a:rPr lang="en-US" dirty="0"/>
              <a:t>72.5% = 1039 hours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1CF55-B8D7-E441-9DE2-4112F257D45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7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1CF55-B8D7-E441-9DE2-4112F257D45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6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1CF55-B8D7-E441-9DE2-4112F257D45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28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0A68-9E31-4AB9-B576-6E7FF8C4D13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72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2A2B8-B901-402D-9598-C34229E0264F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68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0A68-9E31-4AB9-B576-6E7FF8C4D13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01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0A68-9E31-4AB9-B576-6E7FF8C4D13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44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7"/>
          <a:stretch/>
        </p:blipFill>
        <p:spPr>
          <a:xfrm>
            <a:off x="0" y="3500"/>
            <a:ext cx="9144000" cy="5406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3528"/>
            <a:ext cx="4572000" cy="1981200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Title Line 2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504597"/>
            <a:ext cx="3477757" cy="99060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8" y="5486400"/>
            <a:ext cx="3916948" cy="9743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3733800" y="2895600"/>
            <a:ext cx="5334000" cy="4171097"/>
          </a:xfrm>
          <a:prstGeom prst="rect">
            <a:avLst/>
          </a:prstGeom>
          <a:effectLst/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 baseline="0">
                <a:ln>
                  <a:noFill/>
                </a:ln>
                <a:solidFill>
                  <a:srgbClr val="002A6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319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1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20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0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77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7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1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8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88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2A6C"/>
          </a:solidFill>
          <a:ln>
            <a:solidFill>
              <a:srgbClr val="002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4FB3C-2C9B-4D22-BD6D-AF36132D6512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B48CF-7C8F-46A0-848A-C64E07C2F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Placeholder 8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762000"/>
          </a:xfrm>
          <a:prstGeom prst="rect">
            <a:avLst/>
          </a:prstGeom>
          <a:effectLst/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77337"/>
            <a:ext cx="1588827" cy="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0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noFill/>
          </a:ln>
          <a:solidFill>
            <a:schemeClr val="bg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tif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tiff"/><Relationship Id="rId5" Type="http://schemas.openxmlformats.org/officeDocument/2006/relationships/image" Target="../media/image53.jp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B300097.jpg">
            <a:extLst>
              <a:ext uri="{FF2B5EF4-FFF2-40B4-BE49-F238E27FC236}">
                <a16:creationId xmlns:a16="http://schemas.microsoft.com/office/drawing/2014/main" xmlns="" id="{1B02E4C0-9D8D-1F4E-B5EC-C93605EF2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5" r="11481"/>
          <a:stretch/>
        </p:blipFill>
        <p:spPr>
          <a:xfrm>
            <a:off x="0" y="0"/>
            <a:ext cx="9163250" cy="54423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762"/>
            <a:ext cx="8686800" cy="1981200"/>
          </a:xfrm>
        </p:spPr>
        <p:txBody>
          <a:bodyPr>
            <a:noAutofit/>
          </a:bodyPr>
          <a:lstStyle/>
          <a:p>
            <a:pPr fontAlgn="base"/>
            <a:r>
              <a:rPr lang="en-US" sz="2400" dirty="0">
                <a:latin typeface="Gill Sans MT" panose="020B0502020104020203" pitchFamily="34" charset="77"/>
              </a:rPr>
              <a:t>Advancing Progress in Malaria Control:</a:t>
            </a:r>
            <a:br>
              <a:rPr lang="en-US" sz="2400" dirty="0">
                <a:latin typeface="Gill Sans MT" panose="020B0502020104020203" pitchFamily="34" charset="77"/>
              </a:rPr>
            </a:br>
            <a:r>
              <a:rPr lang="en-US" sz="2400" dirty="0">
                <a:latin typeface="Gill Sans MT" panose="020B0502020104020203" pitchFamily="34" charset="77"/>
              </a:rPr>
              <a:t/>
            </a:r>
            <a:br>
              <a:rPr lang="en-US" sz="2400" dirty="0">
                <a:latin typeface="Gill Sans MT" panose="020B0502020104020203" pitchFamily="34" charset="77"/>
              </a:rPr>
            </a:br>
            <a:r>
              <a:rPr lang="en-US" sz="2400" dirty="0">
                <a:latin typeface="Gill Sans MT" panose="020B0502020104020203" pitchFamily="34" charset="77"/>
              </a:rPr>
              <a:t>Optimizing the Collection, Analysis, and Use of Entomological Data for Vector Control Decision-Making.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28600" y="4114800"/>
            <a:ext cx="7315200" cy="990600"/>
          </a:xfrm>
          <a:prstGeom prst="rect">
            <a:avLst/>
          </a:prstGeom>
          <a:effectLst/>
        </p:spPr>
        <p:txBody>
          <a:bodyPr vert="horz" anchor="ctr">
            <a:normAutofit fontScale="7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 baseline="0">
                <a:ln>
                  <a:noFill/>
                </a:ln>
                <a:solidFill>
                  <a:srgbClr val="002A6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77"/>
              </a:rPr>
              <a:t>Presenters: </a:t>
            </a:r>
            <a:r>
              <a:rPr lang="en-US" sz="2400" i="1" dirty="0">
                <a:solidFill>
                  <a:schemeClr val="bg1"/>
                </a:solidFill>
                <a:latin typeface="Gill Sans MT" panose="020B0502020104020203" pitchFamily="34" charset="77"/>
              </a:rPr>
              <a:t>Neil Lobo, Élodie Vajda (ND, UCSF), </a:t>
            </a:r>
          </a:p>
          <a:p>
            <a:pPr algn="l"/>
            <a:r>
              <a:rPr lang="en-US" sz="2400" i="1" dirty="0">
                <a:solidFill>
                  <a:schemeClr val="bg1"/>
                </a:solidFill>
                <a:latin typeface="Gill Sans MT" panose="020B0502020104020203" pitchFamily="34" charset="77"/>
              </a:rPr>
              <a:t>	and Joseph Chabi (PMI VectorLink Cote d’Ivoire)</a:t>
            </a:r>
          </a:p>
          <a:p>
            <a:pPr algn="l"/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77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77"/>
              </a:rPr>
              <a:t>November 12, 2020</a:t>
            </a:r>
          </a:p>
        </p:txBody>
      </p:sp>
    </p:spTree>
    <p:extLst>
      <p:ext uri="{BB962C8B-B14F-4D97-AF65-F5344CB8AC3E}">
        <p14:creationId xmlns:p14="http://schemas.microsoft.com/office/powerpoint/2010/main" val="3491884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ESPT 2.0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FBC0DB7-DF88-1448-B608-A7119986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884" y="-20886"/>
            <a:ext cx="4732116" cy="6878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65C7C5-6101-3F47-A050-417E746282E0}"/>
              </a:ext>
            </a:extLst>
          </p:cNvPr>
          <p:cNvSpPr txBox="1"/>
          <p:nvPr/>
        </p:nvSpPr>
        <p:spPr>
          <a:xfrm>
            <a:off x="457200" y="1702719"/>
            <a:ext cx="274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ESPT is naturally </a:t>
            </a:r>
            <a:r>
              <a:rPr lang="en-US" sz="2800" b="1" dirty="0">
                <a:solidFill>
                  <a:srgbClr val="002A6C"/>
                </a:solidFill>
              </a:rPr>
              <a:t>adaptive</a:t>
            </a:r>
            <a:r>
              <a:rPr lang="en-US" sz="2800" dirty="0"/>
              <a:t>, and you can work through the tool iteratively to </a:t>
            </a:r>
            <a:r>
              <a:rPr lang="en-US" sz="2800" b="1" dirty="0">
                <a:solidFill>
                  <a:srgbClr val="002A6C"/>
                </a:solidFill>
              </a:rPr>
              <a:t>address NEW programmatic </a:t>
            </a:r>
            <a:r>
              <a:rPr lang="en-US" sz="2800" dirty="0"/>
              <a:t>questions as they emerge.</a:t>
            </a:r>
          </a:p>
        </p:txBody>
      </p:sp>
    </p:spTree>
    <p:extLst>
      <p:ext uri="{BB962C8B-B14F-4D97-AF65-F5344CB8AC3E}">
        <p14:creationId xmlns:p14="http://schemas.microsoft.com/office/powerpoint/2010/main" val="46952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77"/>
              </a:rPr>
              <a:t>Examples of ESPT Application</a:t>
            </a:r>
            <a:endParaRPr lang="en-US" sz="4000" dirty="0">
              <a:latin typeface="Gill Sans MT" panose="020B0502020104020203" pitchFamily="34" charset="77"/>
            </a:endParaRP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0D21275A-1CB7-D84B-81AB-10E40CCAA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9"/>
          <a:stretch/>
        </p:blipFill>
        <p:spPr>
          <a:xfrm>
            <a:off x="0" y="1219200"/>
            <a:ext cx="9143999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71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081" y="262322"/>
            <a:ext cx="8440238" cy="1110862"/>
          </a:xfrm>
        </p:spPr>
        <p:txBody>
          <a:bodyPr>
            <a:no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Are LLINs an Effective Vector Control Tool?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3C2845-346F-504B-A73C-B4A522944F74}"/>
              </a:ext>
            </a:extLst>
          </p:cNvPr>
          <p:cNvSpPr txBox="1"/>
          <p:nvPr/>
        </p:nvSpPr>
        <p:spPr>
          <a:xfrm>
            <a:off x="662165" y="3810000"/>
            <a:ext cx="3961154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28600" indent="0">
              <a:buNone/>
            </a:pPr>
            <a:r>
              <a:rPr lang="en-US" i="1" dirty="0">
                <a:solidFill>
                  <a:srgbClr val="0070C0"/>
                </a:solidFill>
              </a:rPr>
              <a:t>LLINs </a:t>
            </a:r>
            <a:r>
              <a:rPr lang="en-US" i="1" dirty="0">
                <a:solidFill>
                  <a:srgbClr val="FF0000"/>
                </a:solidFill>
              </a:rPr>
              <a:t>target</a:t>
            </a:r>
            <a:r>
              <a:rPr lang="en-US" i="1" dirty="0">
                <a:solidFill>
                  <a:srgbClr val="0070C0"/>
                </a:solidFill>
              </a:rPr>
              <a:t> late night, indoor biting mosquitoes</a:t>
            </a:r>
          </a:p>
          <a:p>
            <a:pPr marL="22860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r>
              <a:rPr lang="en-US" i="1" dirty="0">
                <a:solidFill>
                  <a:srgbClr val="0070C0"/>
                </a:solidFill>
              </a:rPr>
              <a:t>Humans have to be indoors and sleeping under LLINs to be </a:t>
            </a:r>
            <a:r>
              <a:rPr lang="en-US" i="1" dirty="0">
                <a:solidFill>
                  <a:srgbClr val="FF0000"/>
                </a:solidFill>
              </a:rPr>
              <a:t>protected</a:t>
            </a:r>
            <a:r>
              <a:rPr lang="en-US" i="1" dirty="0">
                <a:solidFill>
                  <a:srgbClr val="0070C0"/>
                </a:solidFill>
              </a:rPr>
              <a:t> at night</a:t>
            </a:r>
          </a:p>
          <a:p>
            <a:pPr marL="22860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r>
              <a:rPr lang="en-US" i="1" dirty="0">
                <a:solidFill>
                  <a:srgbClr val="0070C0"/>
                </a:solidFill>
              </a:rPr>
              <a:t>Mosquitoes have to be </a:t>
            </a:r>
            <a:r>
              <a:rPr lang="en-US" i="1" dirty="0">
                <a:solidFill>
                  <a:srgbClr val="FF0000"/>
                </a:solidFill>
              </a:rPr>
              <a:t>susceptible</a:t>
            </a:r>
            <a:r>
              <a:rPr lang="en-US" i="1" dirty="0">
                <a:solidFill>
                  <a:srgbClr val="0070C0"/>
                </a:solidFill>
              </a:rPr>
              <a:t> to the insecticide on the LLIN to have a community impact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9D1418-ADE5-BA4F-8C9B-14DAE6A0414E}"/>
              </a:ext>
            </a:extLst>
          </p:cNvPr>
          <p:cNvSpPr txBox="1"/>
          <p:nvPr/>
        </p:nvSpPr>
        <p:spPr>
          <a:xfrm>
            <a:off x="4648200" y="3810000"/>
            <a:ext cx="4045128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28600" indent="0">
              <a:buNone/>
            </a:pPr>
            <a:r>
              <a:rPr lang="en-US" i="1" dirty="0">
                <a:solidFill>
                  <a:srgbClr val="0070C0"/>
                </a:solidFill>
              </a:rPr>
              <a:t>LLINs are </a:t>
            </a:r>
            <a:r>
              <a:rPr lang="en-US" i="1" dirty="0">
                <a:solidFill>
                  <a:srgbClr val="FF0000"/>
                </a:solidFill>
              </a:rPr>
              <a:t>not effective on </a:t>
            </a:r>
            <a:r>
              <a:rPr lang="en-US" i="1" dirty="0">
                <a:solidFill>
                  <a:srgbClr val="0070C0"/>
                </a:solidFill>
              </a:rPr>
              <a:t>early evening or outdoor biting mosquitoes</a:t>
            </a:r>
          </a:p>
          <a:p>
            <a:pPr marL="22860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r>
              <a:rPr lang="en-US" i="1" dirty="0">
                <a:solidFill>
                  <a:srgbClr val="0070C0"/>
                </a:solidFill>
              </a:rPr>
              <a:t>Humans not under LLINs or outside at night are </a:t>
            </a:r>
            <a:r>
              <a:rPr lang="en-US" i="1" dirty="0">
                <a:solidFill>
                  <a:srgbClr val="FF0000"/>
                </a:solidFill>
              </a:rPr>
              <a:t>not protected </a:t>
            </a:r>
            <a:r>
              <a:rPr lang="en-US" i="1" dirty="0">
                <a:solidFill>
                  <a:srgbClr val="0070C0"/>
                </a:solidFill>
              </a:rPr>
              <a:t>by LLINs</a:t>
            </a:r>
          </a:p>
          <a:p>
            <a:pPr marL="22860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r>
              <a:rPr lang="en-US" i="1" dirty="0">
                <a:solidFill>
                  <a:srgbClr val="0070C0"/>
                </a:solidFill>
              </a:rPr>
              <a:t>Mosquitoes may be </a:t>
            </a:r>
            <a:r>
              <a:rPr lang="en-US" i="1" dirty="0">
                <a:solidFill>
                  <a:srgbClr val="FF0000"/>
                </a:solidFill>
              </a:rPr>
              <a:t>resistant</a:t>
            </a:r>
            <a:r>
              <a:rPr lang="en-US" i="1" dirty="0">
                <a:solidFill>
                  <a:srgbClr val="0070C0"/>
                </a:solidFill>
              </a:rPr>
              <a:t> to the insecticide used on the LLINs </a:t>
            </a:r>
          </a:p>
          <a:p>
            <a:pPr marL="228600" indent="0">
              <a:buNone/>
            </a:pP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xmlns="" id="{C7B0D3A0-77B5-9B46-9E6E-E15930526C3E}"/>
              </a:ext>
            </a:extLst>
          </p:cNvPr>
          <p:cNvSpPr/>
          <p:nvPr/>
        </p:nvSpPr>
        <p:spPr>
          <a:xfrm>
            <a:off x="4397052" y="5946710"/>
            <a:ext cx="452534" cy="307910"/>
          </a:xfrm>
          <a:prstGeom prst="left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AD5529-4C64-264F-8BCE-FDBAE088FA86}"/>
              </a:ext>
            </a:extLst>
          </p:cNvPr>
          <p:cNvSpPr txBox="1"/>
          <p:nvPr/>
        </p:nvSpPr>
        <p:spPr>
          <a:xfrm>
            <a:off x="49479" y="3810000"/>
            <a:ext cx="58780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0">
              <a:buNone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</a:t>
            </a: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26BC88-E095-834A-8D79-6A5467EF4205}"/>
              </a:ext>
            </a:extLst>
          </p:cNvPr>
          <p:cNvSpPr txBox="1"/>
          <p:nvPr/>
        </p:nvSpPr>
        <p:spPr>
          <a:xfrm>
            <a:off x="1483934" y="3409890"/>
            <a:ext cx="2219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How LLINs function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464B33-0FBF-8A47-A693-1AB8758F9149}"/>
              </a:ext>
            </a:extLst>
          </p:cNvPr>
          <p:cNvSpPr txBox="1"/>
          <p:nvPr/>
        </p:nvSpPr>
        <p:spPr>
          <a:xfrm>
            <a:off x="5562600" y="3409890"/>
            <a:ext cx="2128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Gaps in Protection</a:t>
            </a:r>
            <a:endParaRPr lang="en-US" sz="2000" b="1" dirty="0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xmlns="" id="{AB34DB49-8027-AC41-B299-BB8A71335483}"/>
              </a:ext>
            </a:extLst>
          </p:cNvPr>
          <p:cNvSpPr/>
          <p:nvPr/>
        </p:nvSpPr>
        <p:spPr>
          <a:xfrm>
            <a:off x="4415934" y="4847537"/>
            <a:ext cx="452534" cy="307910"/>
          </a:xfrm>
          <a:prstGeom prst="left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xmlns="" id="{D35671E3-98F5-984A-9002-FB93B9F29DF8}"/>
              </a:ext>
            </a:extLst>
          </p:cNvPr>
          <p:cNvSpPr/>
          <p:nvPr/>
        </p:nvSpPr>
        <p:spPr>
          <a:xfrm>
            <a:off x="4415934" y="3962400"/>
            <a:ext cx="452534" cy="307910"/>
          </a:xfrm>
          <a:prstGeom prst="left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2108823-C563-DF42-B5B2-71D2092242F7}"/>
              </a:ext>
            </a:extLst>
          </p:cNvPr>
          <p:cNvSpPr/>
          <p:nvPr/>
        </p:nvSpPr>
        <p:spPr>
          <a:xfrm>
            <a:off x="1683413" y="1609016"/>
            <a:ext cx="5628375" cy="15181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2"/>
                </a:solidFill>
              </a:rPr>
              <a:t>The ESPT asks primary questions:</a:t>
            </a:r>
          </a:p>
          <a:p>
            <a:r>
              <a:rPr lang="en-US" sz="2000" dirty="0">
                <a:solidFill>
                  <a:schemeClr val="tx2"/>
                </a:solidFill>
              </a:rPr>
              <a:t>	1. What are the mosquito behaviors?</a:t>
            </a:r>
          </a:p>
          <a:p>
            <a:r>
              <a:rPr lang="en-US" sz="2000" dirty="0">
                <a:solidFill>
                  <a:schemeClr val="tx2"/>
                </a:solidFill>
              </a:rPr>
              <a:t>	2. What are the human behaviors?</a:t>
            </a:r>
          </a:p>
          <a:p>
            <a:r>
              <a:rPr lang="en-US" sz="2000" dirty="0">
                <a:solidFill>
                  <a:schemeClr val="tx2"/>
                </a:solidFill>
              </a:rPr>
              <a:t>	3. What is the insecticide resistance status?</a:t>
            </a:r>
          </a:p>
        </p:txBody>
      </p:sp>
    </p:spTree>
    <p:extLst>
      <p:ext uri="{BB962C8B-B14F-4D97-AF65-F5344CB8AC3E}">
        <p14:creationId xmlns:p14="http://schemas.microsoft.com/office/powerpoint/2010/main" val="1900863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>
            <a:extLst>
              <a:ext uri="{FF2B5EF4-FFF2-40B4-BE49-F238E27FC236}">
                <a16:creationId xmlns:a16="http://schemas.microsoft.com/office/drawing/2014/main" xmlns="" id="{FECE613A-46C0-8A45-B595-A1AEA199B453}"/>
              </a:ext>
            </a:extLst>
          </p:cNvPr>
          <p:cNvSpPr/>
          <p:nvPr/>
        </p:nvSpPr>
        <p:spPr>
          <a:xfrm>
            <a:off x="1812129" y="967363"/>
            <a:ext cx="1880051" cy="5700415"/>
          </a:xfrm>
          <a:prstGeom prst="downArrow">
            <a:avLst/>
          </a:prstGeom>
          <a:solidFill>
            <a:srgbClr val="18A3A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0479D54-4C95-494A-A79F-6725C8A0AD02}"/>
              </a:ext>
            </a:extLst>
          </p:cNvPr>
          <p:cNvSpPr/>
          <p:nvPr/>
        </p:nvSpPr>
        <p:spPr>
          <a:xfrm>
            <a:off x="2752155" y="587577"/>
            <a:ext cx="1308395" cy="830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Question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5DEC10-80B2-0245-B298-38E2EF2F88EA}"/>
              </a:ext>
            </a:extLst>
          </p:cNvPr>
          <p:cNvSpPr/>
          <p:nvPr/>
        </p:nvSpPr>
        <p:spPr>
          <a:xfrm>
            <a:off x="2752154" y="1688862"/>
            <a:ext cx="1308395" cy="787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Indicators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910F3B-5CBF-B248-B891-29138CC91553}"/>
              </a:ext>
            </a:extLst>
          </p:cNvPr>
          <p:cNvSpPr/>
          <p:nvPr/>
        </p:nvSpPr>
        <p:spPr>
          <a:xfrm>
            <a:off x="2752153" y="2670110"/>
            <a:ext cx="1308395" cy="7954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Sampling methods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FAC3FA-BE84-5540-80AA-F711A848B82A}"/>
              </a:ext>
            </a:extLst>
          </p:cNvPr>
          <p:cNvSpPr/>
          <p:nvPr/>
        </p:nvSpPr>
        <p:spPr>
          <a:xfrm>
            <a:off x="2752155" y="3638389"/>
            <a:ext cx="1308395" cy="830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Sampling design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088387-74F3-CE43-AAC8-7A18124F2788}"/>
              </a:ext>
            </a:extLst>
          </p:cNvPr>
          <p:cNvSpPr/>
          <p:nvPr/>
        </p:nvSpPr>
        <p:spPr>
          <a:xfrm>
            <a:off x="2752155" y="4655326"/>
            <a:ext cx="1308395" cy="830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Site selection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A0B92E-75CA-A44C-B392-2B391B8D867A}"/>
              </a:ext>
            </a:extLst>
          </p:cNvPr>
          <p:cNvSpPr/>
          <p:nvPr/>
        </p:nvSpPr>
        <p:spPr>
          <a:xfrm>
            <a:off x="2752155" y="5672262"/>
            <a:ext cx="1308395" cy="830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Capacity / funding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66C1B2-52B9-E945-821E-6D12844173D3}"/>
              </a:ext>
            </a:extLst>
          </p:cNvPr>
          <p:cNvSpPr/>
          <p:nvPr/>
        </p:nvSpPr>
        <p:spPr>
          <a:xfrm>
            <a:off x="4191000" y="587577"/>
            <a:ext cx="4628162" cy="8300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What are the mosquito behaviors?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What are the human behaviors?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Insecticide resistance status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EDB5287-CC62-844E-9F4C-B5441E1B50E8}"/>
              </a:ext>
            </a:extLst>
          </p:cNvPr>
          <p:cNvSpPr/>
          <p:nvPr/>
        </p:nvSpPr>
        <p:spPr>
          <a:xfrm>
            <a:off x="4191000" y="1685142"/>
            <a:ext cx="4628162" cy="791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2"/>
                </a:solidFill>
              </a:rPr>
              <a:t>Vector</a:t>
            </a:r>
            <a:r>
              <a:rPr lang="en-US" sz="1600" dirty="0">
                <a:solidFill>
                  <a:schemeClr val="tx2"/>
                </a:solidFill>
              </a:rPr>
              <a:t>: Human Biting Rate (HBR) inside, HBR outside, Biting Time, insecticide resistance (IR) 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Human: </a:t>
            </a:r>
            <a:r>
              <a:rPr lang="en-US" sz="1600" dirty="0">
                <a:solidFill>
                  <a:schemeClr val="tx2"/>
                </a:solidFill>
              </a:rPr>
              <a:t>location by time, LLIN use, time to sleep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09B5F53-5D05-9046-AD91-4517C23513C1}"/>
              </a:ext>
            </a:extLst>
          </p:cNvPr>
          <p:cNvSpPr/>
          <p:nvPr/>
        </p:nvSpPr>
        <p:spPr>
          <a:xfrm>
            <a:off x="4191000" y="2667551"/>
            <a:ext cx="4628162" cy="798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2"/>
                </a:solidFill>
              </a:rPr>
              <a:t>HLC + Human Behavior Observations (HBOs) inside and outside houses</a:t>
            </a:r>
          </a:p>
          <a:p>
            <a:r>
              <a:rPr lang="en-US" sz="1600" dirty="0">
                <a:solidFill>
                  <a:schemeClr val="tx2"/>
                </a:solidFill>
              </a:rPr>
              <a:t>Larval surveys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063D15-D6B0-FE41-89EE-3E7FD65AD915}"/>
              </a:ext>
            </a:extLst>
          </p:cNvPr>
          <p:cNvSpPr/>
          <p:nvPr/>
        </p:nvSpPr>
        <p:spPr>
          <a:xfrm>
            <a:off x="4191000" y="3638389"/>
            <a:ext cx="4628162" cy="8296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3 time points (based on seasonality)</a:t>
            </a:r>
            <a:endParaRPr lang="en-US" sz="1600" b="1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2 sentinel houses per site</a:t>
            </a:r>
          </a:p>
          <a:p>
            <a:r>
              <a:rPr lang="en-US" sz="1600" dirty="0">
                <a:solidFill>
                  <a:schemeClr val="tx2"/>
                </a:solidFill>
              </a:rPr>
              <a:t>5 collection days per collection time point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09952A-DCB7-354C-9D08-8A6E5AC30788}"/>
              </a:ext>
            </a:extLst>
          </p:cNvPr>
          <p:cNvSpPr/>
          <p:nvPr/>
        </p:nvSpPr>
        <p:spPr>
          <a:xfrm>
            <a:off x="4191000" y="4660257"/>
            <a:ext cx="4628162" cy="8251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2"/>
                </a:solidFill>
              </a:rPr>
              <a:t>2 key sampling sites with 2 separate cultural practices and lifestyle habits 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43DF06B-503E-E645-9C04-49A61127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61" y="1995092"/>
            <a:ext cx="1954406" cy="29597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3911FB-5A3D-334A-821A-6DC059F29DC8}"/>
              </a:ext>
            </a:extLst>
          </p:cNvPr>
          <p:cNvSpPr/>
          <p:nvPr/>
        </p:nvSpPr>
        <p:spPr>
          <a:xfrm>
            <a:off x="4191000" y="5672262"/>
            <a:ext cx="4628162" cy="8251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2"/>
                </a:solidFill>
              </a:rPr>
              <a:t>IR tests for LLINs not feasible (funds were used for another question on IRS)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7F8C77-3159-C04A-9028-315F00D63E27}"/>
              </a:ext>
            </a:extLst>
          </p:cNvPr>
          <p:cNvSpPr/>
          <p:nvPr/>
        </p:nvSpPr>
        <p:spPr>
          <a:xfrm>
            <a:off x="4191000" y="2676951"/>
            <a:ext cx="4628162" cy="798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2"/>
                </a:solidFill>
              </a:rPr>
              <a:t>HLC + Human Behavior Observations (HBOs) inside and outside houses</a:t>
            </a:r>
          </a:p>
          <a:p>
            <a:r>
              <a:rPr lang="en-US" sz="1600" strike="sngStrike" dirty="0">
                <a:solidFill>
                  <a:srgbClr val="FF0000"/>
                </a:solidFill>
              </a:rPr>
              <a:t>Larval surveys</a:t>
            </a:r>
          </a:p>
        </p:txBody>
      </p:sp>
    </p:spTree>
    <p:extLst>
      <p:ext uri="{BB962C8B-B14F-4D97-AF65-F5344CB8AC3E}">
        <p14:creationId xmlns:p14="http://schemas.microsoft.com/office/powerpoint/2010/main" val="314175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71" y="30076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Key Findings: Vector Behaviors</a:t>
            </a:r>
          </a:p>
        </p:txBody>
      </p:sp>
      <p:pic>
        <p:nvPicPr>
          <p:cNvPr id="3" name="Picture 2" descr="AP-mosquitoes:hour:house:night.png">
            <a:extLst>
              <a:ext uri="{FF2B5EF4-FFF2-40B4-BE49-F238E27FC236}">
                <a16:creationId xmlns:a16="http://schemas.microsoft.com/office/drawing/2014/main" xmlns="" id="{CD1ECA25-34F0-FC4E-8110-BA20A4FE2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362200"/>
            <a:ext cx="4302342" cy="3062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22C589-0F91-DF46-969A-1E133BB5833C}"/>
              </a:ext>
            </a:extLst>
          </p:cNvPr>
          <p:cNvSpPr txBox="1"/>
          <p:nvPr/>
        </p:nvSpPr>
        <p:spPr>
          <a:xfrm>
            <a:off x="8027606" y="3645043"/>
            <a:ext cx="4619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IN</a:t>
            </a:r>
          </a:p>
          <a:p>
            <a:r>
              <a:rPr lang="en-US" sz="1200" dirty="0"/>
              <a:t>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034C7D-22CA-E04B-AB15-2E12A02382B2}"/>
              </a:ext>
            </a:extLst>
          </p:cNvPr>
          <p:cNvSpPr txBox="1"/>
          <p:nvPr/>
        </p:nvSpPr>
        <p:spPr>
          <a:xfrm>
            <a:off x="264940" y="1908097"/>
            <a:ext cx="31573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Vectors are biting both indoor and outdoors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Primary biting is </a:t>
            </a:r>
            <a:r>
              <a:rPr lang="en-US" sz="2800" dirty="0">
                <a:solidFill>
                  <a:srgbClr val="C00000"/>
                </a:solidFill>
              </a:rPr>
              <a:t>outdoors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Primary biting is </a:t>
            </a:r>
            <a:r>
              <a:rPr lang="en-US" sz="2800" dirty="0">
                <a:solidFill>
                  <a:srgbClr val="C00000"/>
                </a:solidFill>
              </a:rPr>
              <a:t>early evening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5E6CBB-5EB3-504B-A7D2-58550A3FD4CE}"/>
              </a:ext>
            </a:extLst>
          </p:cNvPr>
          <p:cNvSpPr txBox="1"/>
          <p:nvPr/>
        </p:nvSpPr>
        <p:spPr>
          <a:xfrm>
            <a:off x="4605371" y="5532653"/>
            <a:ext cx="323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Hour of collection (1700-0600h)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28B50C-430A-C34C-9139-E6ED5504DAD0}"/>
              </a:ext>
            </a:extLst>
          </p:cNvPr>
          <p:cNvSpPr txBox="1"/>
          <p:nvPr/>
        </p:nvSpPr>
        <p:spPr>
          <a:xfrm rot="16200000">
            <a:off x="2360782" y="3691210"/>
            <a:ext cx="324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Anopheles landing /person/hour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xmlns="" id="{8EF725B9-4EC0-444D-9FA6-CBBEBAF67C55}"/>
              </a:ext>
            </a:extLst>
          </p:cNvPr>
          <p:cNvSpPr/>
          <p:nvPr/>
        </p:nvSpPr>
        <p:spPr>
          <a:xfrm>
            <a:off x="5022136" y="2470540"/>
            <a:ext cx="952796" cy="578424"/>
          </a:xfrm>
          <a:prstGeom prst="lef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12A4E63-3B62-8D4A-90A6-2733A3B8EDC0}"/>
              </a:ext>
            </a:extLst>
          </p:cNvPr>
          <p:cNvSpPr/>
          <p:nvPr/>
        </p:nvSpPr>
        <p:spPr>
          <a:xfrm>
            <a:off x="4419600" y="5181599"/>
            <a:ext cx="3608006" cy="2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17h00            20h00               23h00             02h00             05h00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959EA3-AEF9-7147-9F8A-C15B51C99D1C}"/>
              </a:ext>
            </a:extLst>
          </p:cNvPr>
          <p:cNvSpPr txBox="1"/>
          <p:nvPr/>
        </p:nvSpPr>
        <p:spPr>
          <a:xfrm>
            <a:off x="5638800" y="1908097"/>
            <a:ext cx="101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HLC data</a:t>
            </a:r>
          </a:p>
        </p:txBody>
      </p:sp>
    </p:spTree>
    <p:extLst>
      <p:ext uri="{BB962C8B-B14F-4D97-AF65-F5344CB8AC3E}">
        <p14:creationId xmlns:p14="http://schemas.microsoft.com/office/powerpoint/2010/main" val="301267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6A1F1-DFB8-AF4E-A1B2-DE806D2F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Key Findings: Human Behaviors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DBA0D3-71D3-C74D-A38C-D31FD7263718}"/>
              </a:ext>
            </a:extLst>
          </p:cNvPr>
          <p:cNvSpPr txBox="1"/>
          <p:nvPr/>
        </p:nvSpPr>
        <p:spPr>
          <a:xfrm>
            <a:off x="2018519" y="5982908"/>
            <a:ext cx="323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Hour of collection (1700- 0600h)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E68B40-49D7-5242-90C3-7FA182971C1F}"/>
              </a:ext>
            </a:extLst>
          </p:cNvPr>
          <p:cNvSpPr txBox="1"/>
          <p:nvPr/>
        </p:nvSpPr>
        <p:spPr>
          <a:xfrm rot="16200000">
            <a:off x="-595941" y="3697390"/>
            <a:ext cx="21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Proportion of people </a:t>
            </a:r>
          </a:p>
        </p:txBody>
      </p:sp>
      <p:pic>
        <p:nvPicPr>
          <p:cNvPr id="6" name="Picture 5" descr="AP-4-human behavior.png">
            <a:extLst>
              <a:ext uri="{FF2B5EF4-FFF2-40B4-BE49-F238E27FC236}">
                <a16:creationId xmlns:a16="http://schemas.microsoft.com/office/drawing/2014/main" xmlns="" id="{35F98B5B-62E0-FE4E-95D7-B1FE7500A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7702521" cy="39541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50EA3F-3BAE-E64E-853F-692BD9C2177C}"/>
              </a:ext>
            </a:extLst>
          </p:cNvPr>
          <p:cNvSpPr/>
          <p:nvPr/>
        </p:nvSpPr>
        <p:spPr>
          <a:xfrm>
            <a:off x="1219200" y="5562600"/>
            <a:ext cx="4648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17h00            20h00               23h00             02h00             05h00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D475B2-F610-3049-A20E-11061C3EF4F7}"/>
              </a:ext>
            </a:extLst>
          </p:cNvPr>
          <p:cNvSpPr txBox="1"/>
          <p:nvPr/>
        </p:nvSpPr>
        <p:spPr>
          <a:xfrm>
            <a:off x="2209800" y="1515715"/>
            <a:ext cx="430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behavior (observations during HLCs)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39C970-3B5F-F54F-9C95-D1DECFA5BDC2}"/>
              </a:ext>
            </a:extLst>
          </p:cNvPr>
          <p:cNvSpPr txBox="1"/>
          <p:nvPr/>
        </p:nvSpPr>
        <p:spPr>
          <a:xfrm>
            <a:off x="6172200" y="2869793"/>
            <a:ext cx="2250937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50" dirty="0"/>
              <a:t>INSIDE asleep UNDER LLINs</a:t>
            </a:r>
          </a:p>
          <a:p>
            <a:endParaRPr lang="en-US" sz="1150" dirty="0"/>
          </a:p>
          <a:p>
            <a:endParaRPr lang="en-US" sz="1150" dirty="0"/>
          </a:p>
          <a:p>
            <a:r>
              <a:rPr lang="en-US" sz="1150" dirty="0"/>
              <a:t>INSIDE asleep NOT UNDER LLINs    </a:t>
            </a:r>
          </a:p>
          <a:p>
            <a:endParaRPr lang="en-US" sz="1150" dirty="0"/>
          </a:p>
          <a:p>
            <a:endParaRPr lang="en-US" sz="1150" dirty="0"/>
          </a:p>
          <a:p>
            <a:r>
              <a:rPr lang="en-US" sz="1150" dirty="0"/>
              <a:t>INSIDE awake</a:t>
            </a:r>
          </a:p>
          <a:p>
            <a:endParaRPr lang="en-US" sz="1150" dirty="0"/>
          </a:p>
          <a:p>
            <a:endParaRPr lang="en-US" sz="1150" dirty="0"/>
          </a:p>
          <a:p>
            <a:r>
              <a:rPr lang="en-US" sz="1150" dirty="0"/>
              <a:t>OUTSIDE awake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084361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F69E23-B957-FC4B-AF16-5BB5E69A8F47}"/>
              </a:ext>
            </a:extLst>
          </p:cNvPr>
          <p:cNvSpPr txBox="1"/>
          <p:nvPr/>
        </p:nvSpPr>
        <p:spPr>
          <a:xfrm>
            <a:off x="4160520" y="1774178"/>
            <a:ext cx="353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spent over the night</a:t>
            </a:r>
          </a:p>
        </p:txBody>
      </p:sp>
      <p:pic>
        <p:nvPicPr>
          <p:cNvPr id="5" name="Picture 4" descr="AP-4-human behavior.png">
            <a:extLst>
              <a:ext uri="{FF2B5EF4-FFF2-40B4-BE49-F238E27FC236}">
                <a16:creationId xmlns:a16="http://schemas.microsoft.com/office/drawing/2014/main" xmlns="" id="{D9221179-970F-F443-A4AA-A2DCEB538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2" y="2797920"/>
            <a:ext cx="3455867" cy="177408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8B72D445-1134-B74E-96FC-51848EF8867A}"/>
              </a:ext>
            </a:extLst>
          </p:cNvPr>
          <p:cNvSpPr/>
          <p:nvPr/>
        </p:nvSpPr>
        <p:spPr>
          <a:xfrm>
            <a:off x="3981921" y="3571302"/>
            <a:ext cx="498490" cy="391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2A92C4-3A5A-DF45-AC8B-DE1A09027F61}"/>
              </a:ext>
            </a:extLst>
          </p:cNvPr>
          <p:cNvSpPr txBox="1"/>
          <p:nvPr/>
        </p:nvSpPr>
        <p:spPr>
          <a:xfrm>
            <a:off x="355622" y="1774178"/>
            <a:ext cx="288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Human Behavior data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E2A1CED-B4D1-8047-B35D-F35C0AFE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22" y="33291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Key Findings: Human Behaviors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84A6C3-36C5-FB4F-8C13-1EBD28E1C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62683"/>
            <a:ext cx="32004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8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31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Key Findings: Human-Vector Exposure</a:t>
            </a:r>
          </a:p>
        </p:txBody>
      </p:sp>
      <p:pic>
        <p:nvPicPr>
          <p:cNvPr id="4" name="Picture 3" descr="AP-human:vector-graph.png">
            <a:extLst>
              <a:ext uri="{FF2B5EF4-FFF2-40B4-BE49-F238E27FC236}">
                <a16:creationId xmlns:a16="http://schemas.microsoft.com/office/drawing/2014/main" xmlns="" id="{028F4B7B-6139-4D4E-BFFF-C76247237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71085"/>
            <a:ext cx="5540066" cy="2721511"/>
          </a:xfrm>
          <a:prstGeom prst="rect">
            <a:avLst/>
          </a:prstGeom>
        </p:spPr>
      </p:pic>
      <p:pic>
        <p:nvPicPr>
          <p:cNvPr id="7" name="Picture 6" descr="AP-4-human behavior.png">
            <a:extLst>
              <a:ext uri="{FF2B5EF4-FFF2-40B4-BE49-F238E27FC236}">
                <a16:creationId xmlns:a16="http://schemas.microsoft.com/office/drawing/2014/main" xmlns="" id="{44599A3A-731D-AD41-9961-7CB1AEBA0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64" y="1432287"/>
            <a:ext cx="1663539" cy="8539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xmlns="" id="{FB6A969B-E8A7-1541-8F9C-A3BCF1F9E707}"/>
              </a:ext>
            </a:extLst>
          </p:cNvPr>
          <p:cNvSpPr/>
          <p:nvPr/>
        </p:nvSpPr>
        <p:spPr>
          <a:xfrm>
            <a:off x="4633512" y="3200262"/>
            <a:ext cx="1219054" cy="93577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3709C3-43E9-B54C-8BF0-647A74776DA7}"/>
              </a:ext>
            </a:extLst>
          </p:cNvPr>
          <p:cNvSpPr txBox="1"/>
          <p:nvPr/>
        </p:nvSpPr>
        <p:spPr>
          <a:xfrm>
            <a:off x="193347" y="3051709"/>
            <a:ext cx="27806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Most biting is outside (by HLCs), but </a:t>
            </a:r>
            <a:r>
              <a:rPr lang="en-US" sz="2800" dirty="0">
                <a:solidFill>
                  <a:srgbClr val="C00000"/>
                </a:solidFill>
              </a:rPr>
              <a:t>most exposure is indoors </a:t>
            </a:r>
            <a:r>
              <a:rPr lang="en-US" sz="2800" dirty="0"/>
              <a:t>based on human behaviors and LLIN use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2CE53ED-D1DD-8A40-AC06-EBDAC82D0437}"/>
              </a:ext>
            </a:extLst>
          </p:cNvPr>
          <p:cNvSpPr/>
          <p:nvPr/>
        </p:nvSpPr>
        <p:spPr>
          <a:xfrm>
            <a:off x="3781062" y="5609484"/>
            <a:ext cx="4035024" cy="217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17h00                 20h00                    23h00                  02h00                  05h00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932B9A-AD7D-DF47-8CBB-227EBBE71612}"/>
              </a:ext>
            </a:extLst>
          </p:cNvPr>
          <p:cNvSpPr txBox="1"/>
          <p:nvPr/>
        </p:nvSpPr>
        <p:spPr>
          <a:xfrm>
            <a:off x="7921396" y="4167400"/>
            <a:ext cx="1066800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50" dirty="0"/>
              <a:t>INSIDE awake</a:t>
            </a:r>
          </a:p>
          <a:p>
            <a:endParaRPr lang="en-US" sz="850" dirty="0"/>
          </a:p>
          <a:p>
            <a:r>
              <a:rPr lang="en-US" sz="850" dirty="0"/>
              <a:t>INSIDE asleep NOT </a:t>
            </a:r>
          </a:p>
          <a:p>
            <a:r>
              <a:rPr lang="en-US" sz="850" dirty="0"/>
              <a:t>under LLINs    </a:t>
            </a:r>
          </a:p>
          <a:p>
            <a:r>
              <a:rPr lang="en-US" sz="850" dirty="0"/>
              <a:t>OUTSIDE awake</a:t>
            </a:r>
          </a:p>
          <a:p>
            <a:endParaRPr lang="en-US" sz="8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6B7B18-97D9-9C49-AC62-EDC19AB13293}"/>
              </a:ext>
            </a:extLst>
          </p:cNvPr>
          <p:cNvSpPr txBox="1"/>
          <p:nvPr/>
        </p:nvSpPr>
        <p:spPr>
          <a:xfrm>
            <a:off x="4038600" y="5921773"/>
            <a:ext cx="2555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Hour of collection (1700- 0600h)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BC7C8D-FC08-3B4B-99FC-E8D70E95C04D}"/>
              </a:ext>
            </a:extLst>
          </p:cNvPr>
          <p:cNvSpPr txBox="1"/>
          <p:nvPr/>
        </p:nvSpPr>
        <p:spPr>
          <a:xfrm rot="16200000">
            <a:off x="2237297" y="4207016"/>
            <a:ext cx="2055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Adjusted biting rates 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(Anopheles/person/hour)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3A010C-2F89-FC43-93EA-A388E189E60F}"/>
              </a:ext>
            </a:extLst>
          </p:cNvPr>
          <p:cNvSpPr txBox="1"/>
          <p:nvPr/>
        </p:nvSpPr>
        <p:spPr>
          <a:xfrm>
            <a:off x="3884571" y="2787052"/>
            <a:ext cx="457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ADJUSTED BITING RATES (Risk of being bitten)</a:t>
            </a:r>
          </a:p>
        </p:txBody>
      </p:sp>
      <p:pic>
        <p:nvPicPr>
          <p:cNvPr id="21" name="Picture 20" descr="AP-mosquitoes:hour:house:night.png">
            <a:extLst>
              <a:ext uri="{FF2B5EF4-FFF2-40B4-BE49-F238E27FC236}">
                <a16:creationId xmlns:a16="http://schemas.microsoft.com/office/drawing/2014/main" xmlns="" id="{A680D5E6-EE89-C244-8284-71BF17349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25" y="1431341"/>
            <a:ext cx="1469580" cy="849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D6805A-D2D5-064D-821E-3F93EB817906}"/>
              </a:ext>
            </a:extLst>
          </p:cNvPr>
          <p:cNvSpPr txBox="1"/>
          <p:nvPr/>
        </p:nvSpPr>
        <p:spPr>
          <a:xfrm>
            <a:off x="5699957" y="1590528"/>
            <a:ext cx="108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4E5326E-2E58-9C4B-AF1C-CA45C0D3F31A}"/>
              </a:ext>
            </a:extLst>
          </p:cNvPr>
          <p:cNvSpPr txBox="1"/>
          <p:nvPr/>
        </p:nvSpPr>
        <p:spPr>
          <a:xfrm>
            <a:off x="3148645" y="1499378"/>
            <a:ext cx="209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Mosquito  </a:t>
            </a:r>
          </a:p>
          <a:p>
            <a:r>
              <a:rPr lang="en-US" dirty="0">
                <a:solidFill>
                  <a:schemeClr val="tx2"/>
                </a:solidFill>
              </a:rPr>
              <a:t>Behavior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2E849FD-BF8E-3A4E-ABC2-EB9D9709822D}"/>
              </a:ext>
            </a:extLst>
          </p:cNvPr>
          <p:cNvSpPr txBox="1"/>
          <p:nvPr/>
        </p:nvSpPr>
        <p:spPr>
          <a:xfrm>
            <a:off x="7775974" y="1499378"/>
            <a:ext cx="104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Human  </a:t>
            </a:r>
          </a:p>
          <a:p>
            <a:r>
              <a:rPr lang="en-US" dirty="0">
                <a:solidFill>
                  <a:schemeClr val="tx2"/>
                </a:solidFill>
              </a:rPr>
              <a:t>Behavior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xmlns="" id="{A7E2749A-48B2-F345-9A50-57532B28FAF0}"/>
              </a:ext>
            </a:extLst>
          </p:cNvPr>
          <p:cNvSpPr/>
          <p:nvPr/>
        </p:nvSpPr>
        <p:spPr>
          <a:xfrm>
            <a:off x="5715000" y="2332357"/>
            <a:ext cx="228600" cy="32548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692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10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Key Findings: Human-Vector Exposure </a:t>
            </a:r>
          </a:p>
        </p:txBody>
      </p:sp>
      <p:pic>
        <p:nvPicPr>
          <p:cNvPr id="6" name="Picture 5" descr="OB-4-human behavior.png">
            <a:extLst>
              <a:ext uri="{FF2B5EF4-FFF2-40B4-BE49-F238E27FC236}">
                <a16:creationId xmlns:a16="http://schemas.microsoft.com/office/drawing/2014/main" xmlns="" id="{DF775612-2136-4F4C-A930-331EE42A6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25" y="1365838"/>
            <a:ext cx="1677350" cy="85697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PO-human:vector-graph.png.png">
            <a:extLst>
              <a:ext uri="{FF2B5EF4-FFF2-40B4-BE49-F238E27FC236}">
                <a16:creationId xmlns:a16="http://schemas.microsoft.com/office/drawing/2014/main" xmlns="" id="{38A3EC37-09CE-5242-8EA0-8323F1E29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67" y="3035217"/>
            <a:ext cx="5805752" cy="2633426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xmlns="" id="{94351B0E-9600-2A40-B05B-B72C0355A564}"/>
              </a:ext>
            </a:extLst>
          </p:cNvPr>
          <p:cNvSpPr/>
          <p:nvPr/>
        </p:nvSpPr>
        <p:spPr>
          <a:xfrm>
            <a:off x="4017903" y="3170743"/>
            <a:ext cx="1357133" cy="950642"/>
          </a:xfrm>
          <a:prstGeom prst="lef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B04AC8-2B25-3B40-B4A6-9CE35445F1C1}"/>
              </a:ext>
            </a:extLst>
          </p:cNvPr>
          <p:cNvSpPr txBox="1"/>
          <p:nvPr/>
        </p:nvSpPr>
        <p:spPr>
          <a:xfrm>
            <a:off x="170722" y="3145497"/>
            <a:ext cx="25556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Another site: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Most exposure is outdoors </a:t>
            </a:r>
            <a:r>
              <a:rPr lang="en-US" sz="2800" dirty="0">
                <a:solidFill>
                  <a:schemeClr val="tx2"/>
                </a:solidFill>
              </a:rPr>
              <a:t>based on human behaviors and LLIN use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21A4DF7-465B-C946-84CC-1B38C2CE562F}"/>
              </a:ext>
            </a:extLst>
          </p:cNvPr>
          <p:cNvSpPr/>
          <p:nvPr/>
        </p:nvSpPr>
        <p:spPr>
          <a:xfrm>
            <a:off x="3200400" y="5421329"/>
            <a:ext cx="4328160" cy="217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17h00              20h00                     23h00                    02h00                  05h00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F29209-E988-3A49-B274-EC3BB53FC6A4}"/>
              </a:ext>
            </a:extLst>
          </p:cNvPr>
          <p:cNvSpPr txBox="1"/>
          <p:nvPr/>
        </p:nvSpPr>
        <p:spPr>
          <a:xfrm>
            <a:off x="7620000" y="3999637"/>
            <a:ext cx="1066800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50" dirty="0"/>
              <a:t>INSIDE awake</a:t>
            </a:r>
          </a:p>
          <a:p>
            <a:endParaRPr lang="en-US" sz="850" dirty="0"/>
          </a:p>
          <a:p>
            <a:r>
              <a:rPr lang="en-US" sz="850" dirty="0"/>
              <a:t>INSIDE asleep NOT </a:t>
            </a:r>
          </a:p>
          <a:p>
            <a:r>
              <a:rPr lang="en-US" sz="850" dirty="0"/>
              <a:t>under LLINs    </a:t>
            </a:r>
          </a:p>
          <a:p>
            <a:r>
              <a:rPr lang="en-US" sz="850" dirty="0"/>
              <a:t>OUTSIDE awake</a:t>
            </a:r>
          </a:p>
          <a:p>
            <a:endParaRPr lang="en-US" sz="8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4D9854-3953-1B42-9CFA-63BAA8E5A367}"/>
              </a:ext>
            </a:extLst>
          </p:cNvPr>
          <p:cNvSpPr txBox="1"/>
          <p:nvPr/>
        </p:nvSpPr>
        <p:spPr>
          <a:xfrm>
            <a:off x="3657988" y="2687682"/>
            <a:ext cx="457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ADJUSTED BITING RATES (Risk of being bitten)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D5B6AD0-6925-3C4D-90F5-4E5FC3976878}"/>
              </a:ext>
            </a:extLst>
          </p:cNvPr>
          <p:cNvSpPr txBox="1"/>
          <p:nvPr/>
        </p:nvSpPr>
        <p:spPr>
          <a:xfrm>
            <a:off x="4086662" y="5686541"/>
            <a:ext cx="2555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Hour of collection (1700- 0600h)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32837D-8668-5840-AC31-A5E01EA2B7EF}"/>
              </a:ext>
            </a:extLst>
          </p:cNvPr>
          <p:cNvSpPr txBox="1"/>
          <p:nvPr/>
        </p:nvSpPr>
        <p:spPr>
          <a:xfrm rot="16200000">
            <a:off x="1808686" y="4145553"/>
            <a:ext cx="2055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Adjusted biting rates 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(Anopheles/person/hour)</a:t>
            </a:r>
          </a:p>
        </p:txBody>
      </p:sp>
      <p:pic>
        <p:nvPicPr>
          <p:cNvPr id="20" name="Picture 19" descr="AP-mosquitoes:hour:house:night.png">
            <a:extLst>
              <a:ext uri="{FF2B5EF4-FFF2-40B4-BE49-F238E27FC236}">
                <a16:creationId xmlns:a16="http://schemas.microsoft.com/office/drawing/2014/main" xmlns="" id="{ADA32ED5-6FBF-7640-B0D6-548D6B0A2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80" y="1372923"/>
            <a:ext cx="1469580" cy="849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B04DE8-87AD-C344-A2D9-74D6D0E10A2B}"/>
              </a:ext>
            </a:extLst>
          </p:cNvPr>
          <p:cNvSpPr txBox="1"/>
          <p:nvPr/>
        </p:nvSpPr>
        <p:spPr>
          <a:xfrm>
            <a:off x="5675512" y="1532110"/>
            <a:ext cx="108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3C07EE0-58C5-E041-8E54-438E2FD43863}"/>
              </a:ext>
            </a:extLst>
          </p:cNvPr>
          <p:cNvSpPr txBox="1"/>
          <p:nvPr/>
        </p:nvSpPr>
        <p:spPr>
          <a:xfrm>
            <a:off x="3124200" y="1440960"/>
            <a:ext cx="209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Mosquito  </a:t>
            </a:r>
          </a:p>
          <a:p>
            <a:r>
              <a:rPr lang="en-US" dirty="0">
                <a:solidFill>
                  <a:schemeClr val="tx2"/>
                </a:solidFill>
              </a:rPr>
              <a:t>Behavior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4C71718-5CF3-CC44-A0F4-C4B620274FA0}"/>
              </a:ext>
            </a:extLst>
          </p:cNvPr>
          <p:cNvSpPr txBox="1"/>
          <p:nvPr/>
        </p:nvSpPr>
        <p:spPr>
          <a:xfrm>
            <a:off x="7751529" y="1440960"/>
            <a:ext cx="104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Human  </a:t>
            </a:r>
          </a:p>
          <a:p>
            <a:r>
              <a:rPr lang="en-US" dirty="0">
                <a:solidFill>
                  <a:schemeClr val="tx2"/>
                </a:solidFill>
              </a:rPr>
              <a:t>Behavior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xmlns="" id="{AB03DC2E-5FB9-714F-A3AD-04AB5BD62028}"/>
              </a:ext>
            </a:extLst>
          </p:cNvPr>
          <p:cNvSpPr/>
          <p:nvPr/>
        </p:nvSpPr>
        <p:spPr>
          <a:xfrm>
            <a:off x="5715000" y="2332357"/>
            <a:ext cx="228600" cy="32548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4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131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What Can We Do?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0D3D4-04C5-3F43-BF79-B1081C041080}"/>
              </a:ext>
            </a:extLst>
          </p:cNvPr>
          <p:cNvSpPr txBox="1"/>
          <p:nvPr/>
        </p:nvSpPr>
        <p:spPr>
          <a:xfrm>
            <a:off x="6768527" y="4843890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P-human:vector-graph.png">
            <a:extLst>
              <a:ext uri="{FF2B5EF4-FFF2-40B4-BE49-F238E27FC236}">
                <a16:creationId xmlns:a16="http://schemas.microsoft.com/office/drawing/2014/main" xmlns="" id="{FFD34D04-5939-594A-B7A5-1B85F48F0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4" y="2055776"/>
            <a:ext cx="8443663" cy="414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90DD0E-9721-1745-B5F7-69EEBBAFF1A0}"/>
              </a:ext>
            </a:extLst>
          </p:cNvPr>
          <p:cNvSpPr txBox="1"/>
          <p:nvPr/>
        </p:nvSpPr>
        <p:spPr>
          <a:xfrm>
            <a:off x="1240439" y="1481824"/>
            <a:ext cx="7671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ADJUSTED BITING RATES  (Risk of being bitten)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BB2424-8E80-E644-B796-7EDABABDACB4}"/>
              </a:ext>
            </a:extLst>
          </p:cNvPr>
          <p:cNvSpPr txBox="1"/>
          <p:nvPr/>
        </p:nvSpPr>
        <p:spPr>
          <a:xfrm>
            <a:off x="7128951" y="3611330"/>
            <a:ext cx="1576216" cy="1192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INSIDE awake</a:t>
            </a:r>
          </a:p>
          <a:p>
            <a:endParaRPr lang="en-US" sz="1200" dirty="0"/>
          </a:p>
          <a:p>
            <a:r>
              <a:rPr lang="en-US" sz="1200" dirty="0"/>
              <a:t>INSIDE asleep NOT </a:t>
            </a:r>
          </a:p>
          <a:p>
            <a:r>
              <a:rPr lang="en-US" sz="1200" dirty="0"/>
              <a:t>under LLINs   </a:t>
            </a:r>
            <a:endParaRPr lang="en-US" sz="300" dirty="0"/>
          </a:p>
          <a:p>
            <a:r>
              <a:rPr lang="en-US" sz="300" dirty="0"/>
              <a:t> </a:t>
            </a:r>
          </a:p>
          <a:p>
            <a:r>
              <a:rPr lang="en-US" sz="1200" dirty="0"/>
              <a:t>OUTSIDE awake</a:t>
            </a:r>
          </a:p>
          <a:p>
            <a:endParaRPr lang="en-US" sz="8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0276C4B-6986-7549-AF9B-9F2363D1A270}"/>
              </a:ext>
            </a:extLst>
          </p:cNvPr>
          <p:cNvSpPr txBox="1"/>
          <p:nvPr/>
        </p:nvSpPr>
        <p:spPr>
          <a:xfrm>
            <a:off x="1828800" y="6244474"/>
            <a:ext cx="2555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Hour of collection (1700- 0600h)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A83674B-143D-5B49-A98B-CB2A791B91BD}"/>
              </a:ext>
            </a:extLst>
          </p:cNvPr>
          <p:cNvSpPr txBox="1"/>
          <p:nvPr/>
        </p:nvSpPr>
        <p:spPr>
          <a:xfrm rot="16200000">
            <a:off x="-1465975" y="3847336"/>
            <a:ext cx="3553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Adjusted biting rates(Anopheles/person/hour)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164D936-3959-7C46-907C-0AE8621E5AB9}"/>
              </a:ext>
            </a:extLst>
          </p:cNvPr>
          <p:cNvSpPr/>
          <p:nvPr/>
        </p:nvSpPr>
        <p:spPr>
          <a:xfrm>
            <a:off x="942538" y="5872548"/>
            <a:ext cx="6067862" cy="1833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17h00                   20h00                          23h00                          02h00                         05h00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F61A998-A027-E045-BB94-74603F6CD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32" y="2129220"/>
            <a:ext cx="1917700" cy="1803400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xmlns="" id="{F16909E6-25EE-034B-A9E6-1FF50FB0CCFE}"/>
              </a:ext>
            </a:extLst>
          </p:cNvPr>
          <p:cNvSpPr/>
          <p:nvPr/>
        </p:nvSpPr>
        <p:spPr>
          <a:xfrm>
            <a:off x="2134691" y="3346304"/>
            <a:ext cx="2796687" cy="939288"/>
          </a:xfrm>
          <a:prstGeom prst="leftArrow">
            <a:avLst>
              <a:gd name="adj1" fmla="val 50000"/>
              <a:gd name="adj2" fmla="val 5316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Topical or spatial repellants?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xmlns="" id="{26F27530-C908-8445-9C8B-C8ADCDB96215}"/>
              </a:ext>
            </a:extLst>
          </p:cNvPr>
          <p:cNvSpPr/>
          <p:nvPr/>
        </p:nvSpPr>
        <p:spPr>
          <a:xfrm>
            <a:off x="2002510" y="4374246"/>
            <a:ext cx="2928868" cy="939288"/>
          </a:xfrm>
          <a:prstGeom prst="leftArrow">
            <a:avLst>
              <a:gd name="adj1" fmla="val 50000"/>
              <a:gd name="adj2" fmla="val 63021"/>
            </a:avLst>
          </a:prstGeom>
          <a:solidFill>
            <a:srgbClr val="92D050"/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Larval source management, Topical or spatial repellants?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xmlns="" id="{96A773F4-FE70-E249-86F1-22407AADCD3B}"/>
              </a:ext>
            </a:extLst>
          </p:cNvPr>
          <p:cNvSpPr/>
          <p:nvPr/>
        </p:nvSpPr>
        <p:spPr>
          <a:xfrm>
            <a:off x="2134691" y="2362734"/>
            <a:ext cx="2796687" cy="939288"/>
          </a:xfrm>
          <a:prstGeom prst="leftArrow">
            <a:avLst>
              <a:gd name="adj1" fmla="val 50000"/>
              <a:gd name="adj2" fmla="val 63909"/>
            </a:avLst>
          </a:prstGeom>
          <a:solidFill>
            <a:srgbClr val="D00207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 Increase LLIN use?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FF6CC5E-1E15-7B48-B0A5-2DA00625C613}"/>
              </a:ext>
            </a:extLst>
          </p:cNvPr>
          <p:cNvSpPr txBox="1"/>
          <p:nvPr/>
        </p:nvSpPr>
        <p:spPr>
          <a:xfrm>
            <a:off x="6044436" y="2615500"/>
            <a:ext cx="1199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29.4%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0267A0D-FEE9-4047-B9CB-DC9DA33956BB}"/>
              </a:ext>
            </a:extLst>
          </p:cNvPr>
          <p:cNvSpPr txBox="1"/>
          <p:nvPr/>
        </p:nvSpPr>
        <p:spPr>
          <a:xfrm>
            <a:off x="5253220" y="2513225"/>
            <a:ext cx="1199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28.0%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4AD321C-9263-7B41-B450-6886A2D6D9A1}"/>
              </a:ext>
            </a:extLst>
          </p:cNvPr>
          <p:cNvSpPr txBox="1"/>
          <p:nvPr/>
        </p:nvSpPr>
        <p:spPr>
          <a:xfrm>
            <a:off x="5548335" y="3405676"/>
            <a:ext cx="1199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42.7%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1C7AA3A-79B6-9345-8173-ED7B0DD28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60" t="1776" r="5897" b="-309"/>
          <a:stretch/>
        </p:blipFill>
        <p:spPr>
          <a:xfrm>
            <a:off x="5087606" y="2160603"/>
            <a:ext cx="1906980" cy="18445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72AAF3-8EBB-F44B-B914-FA89FAEED7E9}"/>
              </a:ext>
            </a:extLst>
          </p:cNvPr>
          <p:cNvSpPr txBox="1"/>
          <p:nvPr/>
        </p:nvSpPr>
        <p:spPr>
          <a:xfrm>
            <a:off x="6140585" y="2674512"/>
            <a:ext cx="807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29.4%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30170B7-0F75-6E4E-B5B6-8D1EB00161DE}"/>
              </a:ext>
            </a:extLst>
          </p:cNvPr>
          <p:cNvSpPr txBox="1"/>
          <p:nvPr/>
        </p:nvSpPr>
        <p:spPr>
          <a:xfrm>
            <a:off x="5303178" y="2663344"/>
            <a:ext cx="807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28.0%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C57B82F-768C-D249-B1EB-3AF19894536E}"/>
              </a:ext>
            </a:extLst>
          </p:cNvPr>
          <p:cNvSpPr txBox="1"/>
          <p:nvPr/>
        </p:nvSpPr>
        <p:spPr>
          <a:xfrm>
            <a:off x="5655772" y="3385854"/>
            <a:ext cx="807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42.7%</a:t>
            </a:r>
          </a:p>
        </p:txBody>
      </p:sp>
    </p:spTree>
    <p:extLst>
      <p:ext uri="{BB962C8B-B14F-4D97-AF65-F5344CB8AC3E}">
        <p14:creationId xmlns:p14="http://schemas.microsoft.com/office/powerpoint/2010/main" val="367830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0C41B-9DCB-7F47-B6C2-D0ABC0BD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Presenters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54856D4-C3CF-0B4E-9863-F9F99D398BC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5" y="2820924"/>
            <a:ext cx="2286000" cy="221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xmlns="" id="{CF64005E-B8A8-A041-B2A5-787CD53A63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782824"/>
            <a:ext cx="2133600" cy="221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9D9AB9-F280-344F-B594-56EA7399998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2495" r="3981" b="37998"/>
          <a:stretch/>
        </p:blipFill>
        <p:spPr bwMode="auto">
          <a:xfrm>
            <a:off x="6095999" y="2765506"/>
            <a:ext cx="2209800" cy="2212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378405-32B7-764F-A7D5-D906A49E3B53}"/>
              </a:ext>
            </a:extLst>
          </p:cNvPr>
          <p:cNvSpPr txBox="1"/>
          <p:nvPr/>
        </p:nvSpPr>
        <p:spPr>
          <a:xfrm>
            <a:off x="774122" y="5105400"/>
            <a:ext cx="2462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Neil F Lobo</a:t>
            </a:r>
          </a:p>
          <a:p>
            <a:pPr algn="ctr"/>
            <a:r>
              <a:rPr lang="en-US" sz="1400" dirty="0"/>
              <a:t>Notre Dame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F3D37-49B7-4947-AFC2-CD2F82ED5130}"/>
              </a:ext>
            </a:extLst>
          </p:cNvPr>
          <p:cNvSpPr txBox="1"/>
          <p:nvPr/>
        </p:nvSpPr>
        <p:spPr>
          <a:xfrm>
            <a:off x="3340677" y="5105400"/>
            <a:ext cx="2462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Élodie </a:t>
            </a:r>
            <a:r>
              <a:rPr lang="en-US" b="1" dirty="0" err="1">
                <a:solidFill>
                  <a:schemeClr val="accent1"/>
                </a:solidFill>
              </a:rPr>
              <a:t>Vaja</a:t>
            </a:r>
            <a:endParaRPr lang="en-US" b="1" dirty="0">
              <a:solidFill>
                <a:schemeClr val="accent1"/>
              </a:solidFill>
            </a:endParaRPr>
          </a:p>
          <a:p>
            <a:pPr algn="ctr"/>
            <a:r>
              <a:rPr lang="en-US" sz="1400" dirty="0"/>
              <a:t>UCSF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527BE6-2702-F444-94C7-97F769B3D4EF}"/>
              </a:ext>
            </a:extLst>
          </p:cNvPr>
          <p:cNvSpPr txBox="1"/>
          <p:nvPr/>
        </p:nvSpPr>
        <p:spPr>
          <a:xfrm>
            <a:off x="5969577" y="5105400"/>
            <a:ext cx="2462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Joseph Chabi</a:t>
            </a:r>
          </a:p>
          <a:p>
            <a:pPr algn="ctr"/>
            <a:r>
              <a:rPr lang="en-US" sz="1400" dirty="0"/>
              <a:t>PMI VectorLink Cote d’Ivoire</a:t>
            </a:r>
          </a:p>
        </p:txBody>
      </p:sp>
    </p:spTree>
    <p:extLst>
      <p:ext uri="{BB962C8B-B14F-4D97-AF65-F5344CB8AC3E}">
        <p14:creationId xmlns:p14="http://schemas.microsoft.com/office/powerpoint/2010/main" val="3699359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4F9040-5CC2-5743-8031-7C5053006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2596326"/>
            <a:ext cx="3657600" cy="2980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3AD2C6-C444-E94F-89E8-C56978188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596325"/>
            <a:ext cx="3713778" cy="2980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20E827-34BF-4C4E-A422-42CE99856E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88" t="71854" r="40816" b="8278"/>
          <a:stretch/>
        </p:blipFill>
        <p:spPr>
          <a:xfrm>
            <a:off x="3200400" y="5716949"/>
            <a:ext cx="2565012" cy="9865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8B351A-6DB9-A44B-9A81-1B095D9E81A7}"/>
              </a:ext>
            </a:extLst>
          </p:cNvPr>
          <p:cNvSpPr txBox="1"/>
          <p:nvPr/>
        </p:nvSpPr>
        <p:spPr>
          <a:xfrm>
            <a:off x="-56178" y="2749293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March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B96139-714A-1842-855A-94C960974320}"/>
              </a:ext>
            </a:extLst>
          </p:cNvPr>
          <p:cNvSpPr txBox="1"/>
          <p:nvPr/>
        </p:nvSpPr>
        <p:spPr>
          <a:xfrm>
            <a:off x="5257800" y="2749293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August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E8D33B-D185-B645-822B-DCED11897114}"/>
              </a:ext>
            </a:extLst>
          </p:cNvPr>
          <p:cNvSpPr txBox="1"/>
          <p:nvPr/>
        </p:nvSpPr>
        <p:spPr>
          <a:xfrm>
            <a:off x="752330" y="2024839"/>
            <a:ext cx="735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ADJUSTED BITING RATES  (Risk of being bitten)</a:t>
            </a:r>
          </a:p>
          <a:p>
            <a:pPr algn="ctr"/>
            <a:endParaRPr lang="en-US" sz="16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8EF6A47-6F26-E34D-A91E-AB9B759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54" y="272744"/>
            <a:ext cx="9296400" cy="1143000"/>
          </a:xfrm>
        </p:spPr>
        <p:txBody>
          <a:bodyPr>
            <a:no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Implementation of Evidence-Based Decision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3D497-D316-4C45-A0A4-FF15E42BD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54" y="3276600"/>
            <a:ext cx="1333500" cy="1892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B95D9A-AF09-A847-AC43-3D96CA6FD734}"/>
              </a:ext>
            </a:extLst>
          </p:cNvPr>
          <p:cNvSpPr txBox="1"/>
          <p:nvPr/>
        </p:nvSpPr>
        <p:spPr>
          <a:xfrm>
            <a:off x="368106" y="1455740"/>
            <a:ext cx="822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</a:t>
            </a:r>
            <a:r>
              <a:rPr lang="en-US" sz="2400" b="1" dirty="0">
                <a:solidFill>
                  <a:srgbClr val="002A6C"/>
                </a:solidFill>
              </a:rPr>
              <a:t>LLIN </a:t>
            </a:r>
            <a:r>
              <a:rPr lang="en-US" sz="2400" dirty="0"/>
              <a:t>distribution + </a:t>
            </a:r>
            <a:r>
              <a:rPr lang="en-US" sz="2400" b="1" dirty="0">
                <a:solidFill>
                  <a:srgbClr val="002A6C"/>
                </a:solidFill>
              </a:rPr>
              <a:t>Education campaign</a:t>
            </a:r>
            <a:r>
              <a:rPr lang="en-US" sz="2400" dirty="0"/>
              <a:t> changed exposure</a:t>
            </a:r>
            <a:endParaRPr lang="en-US" sz="2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3B004C-3E7D-074B-AA96-A08A8428E4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0" y="3227526"/>
            <a:ext cx="1487268" cy="1503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6C1F2E-CE3F-AF47-8EF1-0F07BB1149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89" y="3062179"/>
            <a:ext cx="1576168" cy="15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6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728"/>
            <a:ext cx="8229600" cy="1143000"/>
          </a:xfrm>
        </p:spPr>
        <p:txBody>
          <a:bodyPr/>
          <a:lstStyle/>
          <a:p>
            <a:r>
              <a:rPr lang="en-US" sz="4000" dirty="0">
                <a:latin typeface="Gill Sans MT" panose="020B0502020104020203" pitchFamily="34" charset="77"/>
              </a:rPr>
              <a:t>Answering the Program’s Question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872FA1FF-88E3-A348-9465-A8B703941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38" y="1483728"/>
            <a:ext cx="4849318" cy="47754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Program question: 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i="1" dirty="0">
                <a:solidFill>
                  <a:srgbClr val="0070C0"/>
                </a:solidFill>
                <a:latin typeface="+mn-lt"/>
              </a:rPr>
              <a:t>Are LLINs an effective vector control tool? 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Answer:</a:t>
            </a:r>
            <a:endParaRPr lang="en-US" i="1" dirty="0">
              <a:solidFill>
                <a:srgbClr val="0070C0"/>
              </a:solidFill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LLINs are an appropriate and effective intervention but are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not sufficient as a sole intervention</a:t>
            </a:r>
            <a:r>
              <a:rPr lang="en-US" dirty="0">
                <a:latin typeface="+mn-lt"/>
              </a:rPr>
              <a:t>. </a:t>
            </a:r>
          </a:p>
          <a:p>
            <a:pPr lvl="1"/>
            <a:r>
              <a:rPr lang="en-US" dirty="0">
                <a:latin typeface="+mn-lt"/>
              </a:rPr>
              <a:t>Other interventions must also be included to address the identified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gaps in protection</a:t>
            </a:r>
            <a:r>
              <a:rPr lang="en-US" dirty="0">
                <a:latin typeface="+mn-lt"/>
              </a:rPr>
              <a:t>.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6D17B6-8D7C-AC4D-87C2-939530FC9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22" y="2841381"/>
            <a:ext cx="4121078" cy="2645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47EC4F-0401-E540-B9DB-B0FF77559258}"/>
              </a:ext>
            </a:extLst>
          </p:cNvPr>
          <p:cNvSpPr txBox="1"/>
          <p:nvPr/>
        </p:nvSpPr>
        <p:spPr>
          <a:xfrm>
            <a:off x="6697445" y="3748037"/>
            <a:ext cx="119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4.5%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850B04-1CD5-D54B-BD16-A6B1803B86C9}"/>
              </a:ext>
            </a:extLst>
          </p:cNvPr>
          <p:cNvSpPr txBox="1"/>
          <p:nvPr/>
        </p:nvSpPr>
        <p:spPr>
          <a:xfrm>
            <a:off x="6173811" y="3547982"/>
            <a:ext cx="119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18.2%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CF1A9C-9FB2-6D42-B606-5F670A98A548}"/>
              </a:ext>
            </a:extLst>
          </p:cNvPr>
          <p:cNvSpPr txBox="1"/>
          <p:nvPr/>
        </p:nvSpPr>
        <p:spPr>
          <a:xfrm>
            <a:off x="5486400" y="4572000"/>
            <a:ext cx="119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77.4%</a:t>
            </a:r>
          </a:p>
        </p:txBody>
      </p:sp>
    </p:spTree>
    <p:extLst>
      <p:ext uri="{BB962C8B-B14F-4D97-AF65-F5344CB8AC3E}">
        <p14:creationId xmlns:p14="http://schemas.microsoft.com/office/powerpoint/2010/main" val="390347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43" y="78002"/>
            <a:ext cx="9087492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IRS and Insecticide Resistance:</a:t>
            </a:r>
            <a:br>
              <a:rPr lang="en-US" sz="3200" dirty="0">
                <a:latin typeface="Gill Sans MT" panose="020B0502020104020203" pitchFamily="34" charset="77"/>
              </a:rPr>
            </a:br>
            <a:r>
              <a:rPr lang="en-US" sz="3200" i="1" dirty="0">
                <a:latin typeface="Gill Sans MT" panose="020B0502020104020203" pitchFamily="34" charset="77"/>
              </a:rPr>
              <a:t>Is IRS an Effective Intervention in My Area? </a:t>
            </a:r>
            <a:endParaRPr lang="en-US" sz="3200" dirty="0">
              <a:latin typeface="Gill Sans MT" panose="020B05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35B59F-D01C-E247-BFD1-D4F12A244B75}"/>
              </a:ext>
            </a:extLst>
          </p:cNvPr>
          <p:cNvSpPr txBox="1"/>
          <p:nvPr/>
        </p:nvSpPr>
        <p:spPr>
          <a:xfrm>
            <a:off x="613473" y="2153151"/>
            <a:ext cx="3620887" cy="31700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2860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Are the vectors’ behaviors (</a:t>
            </a:r>
            <a:r>
              <a:rPr lang="en-US" sz="2000" i="1" dirty="0">
                <a:solidFill>
                  <a:srgbClr val="FF0000"/>
                </a:solidFill>
              </a:rPr>
              <a:t>resting indoors</a:t>
            </a:r>
            <a:r>
              <a:rPr lang="en-US" sz="2000" i="1" dirty="0">
                <a:solidFill>
                  <a:srgbClr val="0070C0"/>
                </a:solidFill>
              </a:rPr>
              <a:t>) applicable to IRS?  (proportion of vectors impacted)</a:t>
            </a:r>
          </a:p>
          <a:p>
            <a:pPr marL="22860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 </a:t>
            </a:r>
          </a:p>
          <a:p>
            <a:pPr marL="22860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Are the vectors (that rest indoors) </a:t>
            </a:r>
            <a:r>
              <a:rPr lang="en-US" sz="2000" i="1" dirty="0">
                <a:solidFill>
                  <a:srgbClr val="FF0000"/>
                </a:solidFill>
              </a:rPr>
              <a:t>susceptible</a:t>
            </a:r>
            <a:r>
              <a:rPr lang="en-US" sz="2000" i="1" dirty="0">
                <a:solidFill>
                  <a:srgbClr val="0070C0"/>
                </a:solidFill>
              </a:rPr>
              <a:t> to the active ingredient?</a:t>
            </a:r>
          </a:p>
          <a:p>
            <a:pPr marL="228600" indent="0">
              <a:buNone/>
            </a:pPr>
            <a:endParaRPr lang="en-US" sz="2000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1DAAD7-C955-CF43-A86A-AF5ECE0F5BBB}"/>
              </a:ext>
            </a:extLst>
          </p:cNvPr>
          <p:cNvSpPr txBox="1"/>
          <p:nvPr/>
        </p:nvSpPr>
        <p:spPr>
          <a:xfrm>
            <a:off x="4572340" y="2153151"/>
            <a:ext cx="4045128" cy="31700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2860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Are the vectors </a:t>
            </a:r>
            <a:r>
              <a:rPr lang="en-US" sz="2000" i="1" dirty="0">
                <a:solidFill>
                  <a:srgbClr val="FF0000"/>
                </a:solidFill>
              </a:rPr>
              <a:t>resting outdoors</a:t>
            </a:r>
            <a:r>
              <a:rPr lang="en-US" sz="2000" i="1" dirty="0">
                <a:solidFill>
                  <a:srgbClr val="0070C0"/>
                </a:solidFill>
              </a:rPr>
              <a:t>? (gaps in protection)</a:t>
            </a:r>
          </a:p>
          <a:p>
            <a:pPr marL="228600" indent="0">
              <a:buNone/>
            </a:pPr>
            <a:endParaRPr lang="en-US" sz="2000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endParaRPr lang="en-US" sz="2000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endParaRPr lang="en-US" sz="2000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Are the vectors </a:t>
            </a:r>
            <a:r>
              <a:rPr lang="en-US" sz="2000" i="1" dirty="0">
                <a:solidFill>
                  <a:srgbClr val="FF0000"/>
                </a:solidFill>
              </a:rPr>
              <a:t>resistant</a:t>
            </a:r>
            <a:r>
              <a:rPr lang="en-US" sz="2000" i="1" dirty="0">
                <a:solidFill>
                  <a:srgbClr val="0070C0"/>
                </a:solidFill>
              </a:rPr>
              <a:t> to the active ingredient? (gaps in protection)</a:t>
            </a:r>
          </a:p>
          <a:p>
            <a:pPr marL="228600"/>
            <a:endParaRPr lang="en-US" sz="2000" i="1" dirty="0">
              <a:solidFill>
                <a:srgbClr val="0070C0"/>
              </a:solidFill>
            </a:endParaRPr>
          </a:p>
          <a:p>
            <a:pPr marL="228600" indent="0">
              <a:buNone/>
            </a:pP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xmlns="" id="{1C15EDCF-61C3-BC46-94FB-C25A310F1378}"/>
              </a:ext>
            </a:extLst>
          </p:cNvPr>
          <p:cNvSpPr/>
          <p:nvPr/>
        </p:nvSpPr>
        <p:spPr>
          <a:xfrm>
            <a:off x="4144138" y="2546671"/>
            <a:ext cx="550506" cy="307910"/>
          </a:xfrm>
          <a:prstGeom prst="left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0C0FBB-F8DD-9647-9CC5-716CDE8D0397}"/>
              </a:ext>
            </a:extLst>
          </p:cNvPr>
          <p:cNvSpPr txBox="1"/>
          <p:nvPr/>
        </p:nvSpPr>
        <p:spPr>
          <a:xfrm>
            <a:off x="-37060" y="2288566"/>
            <a:ext cx="587805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0">
              <a:buNone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1.</a:t>
            </a: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</a:t>
            </a: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28600" indent="0">
              <a:buNone/>
            </a:pPr>
            <a:endParaRPr lang="en-US" dirty="0"/>
          </a:p>
          <a:p>
            <a:pPr marL="228600" indent="0"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xmlns="" id="{7EE5DEF8-D524-924C-81CC-307CCE716BD3}"/>
              </a:ext>
            </a:extLst>
          </p:cNvPr>
          <p:cNvSpPr/>
          <p:nvPr/>
        </p:nvSpPr>
        <p:spPr>
          <a:xfrm>
            <a:off x="4142483" y="4008887"/>
            <a:ext cx="550506" cy="307910"/>
          </a:xfrm>
          <a:prstGeom prst="left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87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Answering the Program’s Question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6C58F05-4D86-9F44-AD63-8D29FA3D0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38" y="1483728"/>
            <a:ext cx="5162862" cy="5145672"/>
          </a:xfrm>
        </p:spPr>
        <p:txBody>
          <a:bodyPr>
            <a:normAutofit fontScale="82500" lnSpcReduction="20000"/>
          </a:bodyPr>
          <a:lstStyle/>
          <a:p>
            <a:r>
              <a:rPr lang="en-US" dirty="0">
                <a:latin typeface="+mn-lt"/>
              </a:rPr>
              <a:t>Program</a:t>
            </a:r>
            <a:r>
              <a:rPr lang="en-US" sz="2700" dirty="0">
                <a:latin typeface="+mn-lt"/>
              </a:rPr>
              <a:t> </a:t>
            </a:r>
            <a:r>
              <a:rPr lang="en-US" dirty="0">
                <a:latin typeface="+mj-lt"/>
              </a:rPr>
              <a:t>question: </a:t>
            </a:r>
            <a:br>
              <a:rPr lang="en-US" dirty="0">
                <a:latin typeface="+mj-lt"/>
              </a:rPr>
            </a:br>
            <a:r>
              <a:rPr lang="en-US" i="1" dirty="0">
                <a:solidFill>
                  <a:srgbClr val="0070C0"/>
                </a:solidFill>
                <a:latin typeface="+mj-lt"/>
              </a:rPr>
              <a:t>Is IRS an effective intervention in my area?</a:t>
            </a:r>
          </a:p>
          <a:p>
            <a:r>
              <a:rPr lang="en-US" dirty="0">
                <a:latin typeface="+mn-lt"/>
              </a:rPr>
              <a:t>Answer:</a:t>
            </a:r>
            <a:endParaRPr lang="en-US" i="1" dirty="0">
              <a:latin typeface="+mn-lt"/>
            </a:endParaRPr>
          </a:p>
          <a:p>
            <a:pPr lvl="1"/>
            <a:r>
              <a:rPr lang="en-US" dirty="0">
                <a:solidFill>
                  <a:srgbClr val="002A6C"/>
                </a:solidFill>
                <a:latin typeface="+mn-lt"/>
              </a:rPr>
              <a:t>Primary vectors are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not resting indoors  </a:t>
            </a:r>
            <a:r>
              <a:rPr lang="en-US" dirty="0">
                <a:solidFill>
                  <a:srgbClr val="002A6C"/>
                </a:solidFill>
                <a:latin typeface="+mn-lt"/>
              </a:rPr>
              <a:t>(0 found resting indoors)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2A6C"/>
                </a:solidFill>
                <a:latin typeface="+mn-lt"/>
              </a:rPr>
              <a:t> </a:t>
            </a:r>
          </a:p>
          <a:p>
            <a:pPr lvl="1"/>
            <a:r>
              <a:rPr lang="en-US" dirty="0">
                <a:solidFill>
                  <a:srgbClr val="002A6C"/>
                </a:solidFill>
                <a:latin typeface="+mn-lt"/>
              </a:rPr>
              <a:t>Vectors are classified as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resistant</a:t>
            </a:r>
            <a:r>
              <a:rPr lang="en-US" dirty="0">
                <a:solidFill>
                  <a:srgbClr val="002A6C"/>
                </a:solidFill>
                <a:latin typeface="+mn-lt"/>
              </a:rPr>
              <a:t> (26.3%) to the IRS active ingredient </a:t>
            </a:r>
          </a:p>
          <a:p>
            <a:pPr marL="457200" lvl="1" indent="0">
              <a:buNone/>
            </a:pPr>
            <a:endParaRPr lang="en-US" dirty="0">
              <a:solidFill>
                <a:srgbClr val="002A6C"/>
              </a:solidFill>
              <a:latin typeface="+mn-lt"/>
            </a:endParaRPr>
          </a:p>
          <a:p>
            <a:pPr lvl="1"/>
            <a:r>
              <a:rPr lang="en-US" dirty="0">
                <a:solidFill>
                  <a:srgbClr val="002A6C"/>
                </a:solidFill>
                <a:latin typeface="+mn-lt"/>
              </a:rPr>
              <a:t>IRS probably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not applicable</a:t>
            </a:r>
            <a:r>
              <a:rPr lang="en-US" dirty="0">
                <a:solidFill>
                  <a:srgbClr val="002A6C"/>
                </a:solidFill>
                <a:latin typeface="+mn-lt"/>
              </a:rPr>
              <a:t> to local vectors</a:t>
            </a:r>
          </a:p>
          <a:p>
            <a:pPr lvl="2"/>
            <a:r>
              <a:rPr lang="en-US" sz="2800" dirty="0">
                <a:solidFill>
                  <a:srgbClr val="002A6C"/>
                </a:solidFill>
                <a:latin typeface="+mn-lt"/>
              </a:rPr>
              <a:t>Alternative interventions need to be investigated based on vector bionomics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880BF9-FABD-D446-9178-DD66FF98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261" y="1463408"/>
            <a:ext cx="3365883" cy="5165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90276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9812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Gill Sans MT" panose="020B0502020104020203" pitchFamily="34" charset="77"/>
              </a:rPr>
              <a:t>Use Of Entomological Data For Vector Control Decision Making</a:t>
            </a:r>
            <a:br>
              <a:rPr lang="en-US" sz="4000" dirty="0">
                <a:solidFill>
                  <a:schemeClr val="tx1"/>
                </a:solidFill>
                <a:latin typeface="Gill Sans MT" panose="020B0502020104020203" pitchFamily="34" charset="77"/>
              </a:rPr>
            </a:br>
            <a:r>
              <a:rPr lang="en-US" sz="4000" i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77"/>
              </a:rPr>
              <a:t>Case Example Of Cote d’Ivoire</a:t>
            </a:r>
          </a:p>
        </p:txBody>
      </p:sp>
    </p:spTree>
    <p:extLst>
      <p:ext uri="{BB962C8B-B14F-4D97-AF65-F5344CB8AC3E}">
        <p14:creationId xmlns:p14="http://schemas.microsoft.com/office/powerpoint/2010/main" val="2838590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Vector Control Background in 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69" y="3505200"/>
            <a:ext cx="5334000" cy="32766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+mn-lt"/>
              </a:rPr>
              <a:t>Procurement of LLINs distributed were done without any consideration of entomological data to support the type of LLINs to be purchased</a:t>
            </a:r>
          </a:p>
          <a:p>
            <a:r>
              <a:rPr lang="en-US" sz="2400" dirty="0">
                <a:latin typeface="+mn-lt"/>
              </a:rPr>
              <a:t>The Global Fund represented the only donor of the country and has supported procurement and distribution of LLINs</a:t>
            </a:r>
          </a:p>
          <a:p>
            <a:r>
              <a:rPr lang="en-US" sz="2400" dirty="0">
                <a:latin typeface="+mn-lt"/>
              </a:rPr>
              <a:t>No history of IRS in the country before 2020 when 2 districts were selected to receive IRS based on their high malaria incidence </a:t>
            </a:r>
          </a:p>
          <a:p>
            <a:endParaRPr lang="en-US" sz="2400" dirty="0">
              <a:latin typeface="+mn-lt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48" y="1315078"/>
            <a:ext cx="3502617" cy="284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047" y="1283318"/>
            <a:ext cx="5567101" cy="222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+mn-lt"/>
              </a:rPr>
              <a:t>Cote d’Ivoire initially based its malaria vector control on the mass and continuous distribution of LLINs across the country</a:t>
            </a:r>
          </a:p>
          <a:p>
            <a:r>
              <a:rPr lang="en-US" sz="2200" dirty="0">
                <a:latin typeface="+mn-lt"/>
              </a:rPr>
              <a:t>The country has had 2 mass campaigns conducted in 2014 and 2017 using pyrethroid-only treated LLINs</a:t>
            </a:r>
          </a:p>
          <a:p>
            <a:pPr marL="0" indent="0">
              <a:buNone/>
            </a:pPr>
            <a:endParaRPr lang="en-US" sz="22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672" t="4899" b="-4899"/>
          <a:stretch/>
        </p:blipFill>
        <p:spPr>
          <a:xfrm>
            <a:off x="5585147" y="4251559"/>
            <a:ext cx="3501413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94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PMI VectorLink Approach and Change in Vector Control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4" y="1524000"/>
            <a:ext cx="8763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+mn-lt"/>
              </a:rPr>
              <a:t>The country received PMI funds in 2018 with the aim of implementing IRS as the main vector control measure in the country</a:t>
            </a:r>
          </a:p>
          <a:p>
            <a:r>
              <a:rPr lang="en-US" dirty="0">
                <a:latin typeface="+mn-lt"/>
              </a:rPr>
              <a:t>Additional support was provided for quality data collection that included entomological and epidemiological data</a:t>
            </a:r>
          </a:p>
          <a:p>
            <a:r>
              <a:rPr lang="en-US" dirty="0">
                <a:latin typeface="+mn-lt"/>
              </a:rPr>
              <a:t>Entomological data on vector behavior, density, infectivity and insecticide resistance were considered as a basis for all decisions on vector control </a:t>
            </a:r>
          </a:p>
          <a:p>
            <a:r>
              <a:rPr lang="en-US" dirty="0">
                <a:latin typeface="+mn-lt"/>
              </a:rPr>
              <a:t>The PMI VectorLink Project managed and conducted the vector control aspect within the scope of activities related to the PMI funds allocated to the country</a:t>
            </a:r>
          </a:p>
        </p:txBody>
      </p:sp>
    </p:spTree>
    <p:extLst>
      <p:ext uri="{BB962C8B-B14F-4D97-AF65-F5344CB8AC3E}">
        <p14:creationId xmlns:p14="http://schemas.microsoft.com/office/powerpoint/2010/main" val="3913811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>
            <a:extLst>
              <a:ext uri="{FF2B5EF4-FFF2-40B4-BE49-F238E27FC236}">
                <a16:creationId xmlns:a16="http://schemas.microsoft.com/office/drawing/2014/main" xmlns="" id="{FECE613A-46C0-8A45-B595-A1AEA199B453}"/>
              </a:ext>
            </a:extLst>
          </p:cNvPr>
          <p:cNvSpPr/>
          <p:nvPr/>
        </p:nvSpPr>
        <p:spPr>
          <a:xfrm>
            <a:off x="2311035" y="2045585"/>
            <a:ext cx="1410038" cy="4275311"/>
          </a:xfrm>
          <a:prstGeom prst="downArrow">
            <a:avLst/>
          </a:prstGeom>
          <a:solidFill>
            <a:srgbClr val="18A3A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0479D54-4C95-494A-A79F-6725C8A0AD02}"/>
              </a:ext>
            </a:extLst>
          </p:cNvPr>
          <p:cNvSpPr/>
          <p:nvPr/>
        </p:nvSpPr>
        <p:spPr>
          <a:xfrm>
            <a:off x="3113894" y="1622578"/>
            <a:ext cx="981296" cy="756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Question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5DEC10-80B2-0245-B298-38E2EF2F88EA}"/>
              </a:ext>
            </a:extLst>
          </p:cNvPr>
          <p:cNvSpPr/>
          <p:nvPr/>
        </p:nvSpPr>
        <p:spPr>
          <a:xfrm>
            <a:off x="3113893" y="2582313"/>
            <a:ext cx="981296" cy="590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Indicators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910F3B-5CBF-B248-B891-29138CC91553}"/>
              </a:ext>
            </a:extLst>
          </p:cNvPr>
          <p:cNvSpPr/>
          <p:nvPr/>
        </p:nvSpPr>
        <p:spPr>
          <a:xfrm>
            <a:off x="3113892" y="3318249"/>
            <a:ext cx="981296" cy="596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Sampling methods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FAC3FA-BE84-5540-80AA-F711A848B82A}"/>
              </a:ext>
            </a:extLst>
          </p:cNvPr>
          <p:cNvSpPr/>
          <p:nvPr/>
        </p:nvSpPr>
        <p:spPr>
          <a:xfrm>
            <a:off x="3113894" y="4044457"/>
            <a:ext cx="981296" cy="622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Sampling design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088387-74F3-CE43-AAC8-7A18124F2788}"/>
              </a:ext>
            </a:extLst>
          </p:cNvPr>
          <p:cNvSpPr/>
          <p:nvPr/>
        </p:nvSpPr>
        <p:spPr>
          <a:xfrm>
            <a:off x="3113894" y="4807160"/>
            <a:ext cx="981296" cy="622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Site selection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A0B92E-75CA-A44C-B392-2B391B8D867A}"/>
              </a:ext>
            </a:extLst>
          </p:cNvPr>
          <p:cNvSpPr/>
          <p:nvPr/>
        </p:nvSpPr>
        <p:spPr>
          <a:xfrm>
            <a:off x="3113894" y="5569862"/>
            <a:ext cx="981296" cy="622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Capacity / funding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66C1B2-52B9-E945-821E-6D12844173D3}"/>
              </a:ext>
            </a:extLst>
          </p:cNvPr>
          <p:cNvSpPr/>
          <p:nvPr/>
        </p:nvSpPr>
        <p:spPr>
          <a:xfrm>
            <a:off x="4193026" y="1524001"/>
            <a:ext cx="4265174" cy="771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2"/>
                </a:solidFill>
              </a:rPr>
              <a:t>What are the vector species?</a:t>
            </a: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2"/>
                </a:solidFill>
              </a:rPr>
              <a:t>What are the vector behaviors?</a:t>
            </a: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2"/>
                </a:solidFill>
              </a:rPr>
              <a:t>What is the seasonality of vectors?</a:t>
            </a: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2"/>
                </a:solidFill>
              </a:rPr>
              <a:t>Insecticide resistance status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EDB5287-CC62-844E-9F4C-B5441E1B50E8}"/>
              </a:ext>
            </a:extLst>
          </p:cNvPr>
          <p:cNvSpPr/>
          <p:nvPr/>
        </p:nvSpPr>
        <p:spPr>
          <a:xfrm>
            <a:off x="4193026" y="2378893"/>
            <a:ext cx="4265174" cy="8916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2"/>
                </a:solidFill>
              </a:rPr>
              <a:t>Vector</a:t>
            </a:r>
            <a:r>
              <a:rPr lang="en-US" sz="1200" dirty="0">
                <a:solidFill>
                  <a:schemeClr val="tx2"/>
                </a:solidFill>
              </a:rPr>
              <a:t>: Human Biting Rate (HBR) inside, HBR outside, Biting Time, indoor resting density, seasonality, Entomological inoculation rate (EIR), insecticide resistance (IR), </a:t>
            </a:r>
          </a:p>
          <a:p>
            <a:r>
              <a:rPr lang="en-US" sz="1200" b="1" dirty="0">
                <a:solidFill>
                  <a:schemeClr val="tx2"/>
                </a:solidFill>
              </a:rPr>
              <a:t>Infection data: </a:t>
            </a:r>
            <a:r>
              <a:rPr lang="en-US" sz="1200" dirty="0">
                <a:solidFill>
                  <a:schemeClr val="tx2"/>
                </a:solidFill>
              </a:rPr>
              <a:t>Cases over time (incidence)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09B5F53-5D05-9046-AD91-4517C23513C1}"/>
              </a:ext>
            </a:extLst>
          </p:cNvPr>
          <p:cNvSpPr/>
          <p:nvPr/>
        </p:nvSpPr>
        <p:spPr>
          <a:xfrm>
            <a:off x="4193026" y="3316328"/>
            <a:ext cx="4265174" cy="598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D00207"/>
                </a:solidFill>
              </a:rPr>
              <a:t>HLC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dirty="0">
                <a:solidFill>
                  <a:srgbClr val="FF0000"/>
                </a:solidFill>
              </a:rPr>
              <a:t>PSC </a:t>
            </a:r>
            <a:r>
              <a:rPr lang="en-US" sz="1200" dirty="0">
                <a:solidFill>
                  <a:schemeClr val="tx2"/>
                </a:solidFill>
              </a:rPr>
              <a:t>(indoor resting collections)  </a:t>
            </a:r>
            <a:r>
              <a:rPr lang="en-US" sz="1200" dirty="0">
                <a:solidFill>
                  <a:srgbClr val="D00207"/>
                </a:solidFill>
              </a:rPr>
              <a:t>larval collections </a:t>
            </a:r>
            <a:r>
              <a:rPr lang="en-US" sz="1200" dirty="0">
                <a:solidFill>
                  <a:schemeClr val="tx2"/>
                </a:solidFill>
              </a:rPr>
              <a:t>(for IR tests), IR: WHO Bioassays and CDC Bottle assays </a:t>
            </a:r>
          </a:p>
          <a:p>
            <a:r>
              <a:rPr lang="en-US" sz="1200" dirty="0">
                <a:solidFill>
                  <a:srgbClr val="D00207"/>
                </a:solidFill>
              </a:rPr>
              <a:t>Health Facility malaria case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063D15-D6B0-FE41-89EE-3E7FD65AD915}"/>
              </a:ext>
            </a:extLst>
          </p:cNvPr>
          <p:cNvSpPr/>
          <p:nvPr/>
        </p:nvSpPr>
        <p:spPr>
          <a:xfrm>
            <a:off x="4193026" y="4044458"/>
            <a:ext cx="4265174" cy="6222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monthly time points  (12 per year)</a:t>
            </a:r>
          </a:p>
          <a:p>
            <a:r>
              <a:rPr lang="en-US" sz="1200" dirty="0">
                <a:solidFill>
                  <a:srgbClr val="FF0000"/>
                </a:solidFill>
              </a:rPr>
              <a:t>4 </a:t>
            </a:r>
            <a:r>
              <a:rPr lang="en-US" sz="1200" dirty="0">
                <a:solidFill>
                  <a:schemeClr val="tx2"/>
                </a:solidFill>
              </a:rPr>
              <a:t>sentinel houses per site</a:t>
            </a:r>
          </a:p>
          <a:p>
            <a:r>
              <a:rPr lang="en-US" sz="1200" dirty="0">
                <a:solidFill>
                  <a:srgbClr val="D00207"/>
                </a:solidFill>
              </a:rPr>
              <a:t>2 </a:t>
            </a:r>
            <a:r>
              <a:rPr lang="en-US" sz="1200" dirty="0">
                <a:solidFill>
                  <a:schemeClr val="tx2"/>
                </a:solidFill>
              </a:rPr>
              <a:t>collection days per collection time point</a:t>
            </a:r>
          </a:p>
          <a:p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09952A-DCB7-354C-9D08-8A6E5AC30788}"/>
              </a:ext>
            </a:extLst>
          </p:cNvPr>
          <p:cNvSpPr/>
          <p:nvPr/>
        </p:nvSpPr>
        <p:spPr>
          <a:xfrm>
            <a:off x="4193026" y="4810859"/>
            <a:ext cx="4265174" cy="6188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FF0000"/>
                </a:solidFill>
              </a:rPr>
              <a:t>15</a:t>
            </a:r>
            <a:r>
              <a:rPr lang="en-US" sz="1200" dirty="0">
                <a:solidFill>
                  <a:schemeClr val="tx2"/>
                </a:solidFill>
              </a:rPr>
              <a:t> sentinel sites across country (7 insecticides tested for susceptibility, intensity and synergist assays)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43DF06B-503E-E645-9C04-49A61127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68067"/>
            <a:ext cx="2565739" cy="37017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3911FB-5A3D-334A-821A-6DC059F29DC8}"/>
              </a:ext>
            </a:extLst>
          </p:cNvPr>
          <p:cNvSpPr/>
          <p:nvPr/>
        </p:nvSpPr>
        <p:spPr>
          <a:xfrm>
            <a:off x="4193026" y="5569863"/>
            <a:ext cx="4265174" cy="6188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D00207"/>
                </a:solidFill>
              </a:rPr>
              <a:t>Funds/capacity available for the above strategy </a:t>
            </a:r>
            <a:r>
              <a:rPr lang="en-US" sz="1200" dirty="0">
                <a:solidFill>
                  <a:schemeClr val="tx1"/>
                </a:solidFill>
              </a:rPr>
              <a:t>(4 research institutes involved in data collection locally)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40152077-5565-6A41-9626-269756FF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31156"/>
            <a:ext cx="7620000" cy="8572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Entomology Data Collection per ESPT Monitoring Methods</a:t>
            </a:r>
          </a:p>
        </p:txBody>
      </p:sp>
    </p:spTree>
    <p:extLst>
      <p:ext uri="{BB962C8B-B14F-4D97-AF65-F5344CB8AC3E}">
        <p14:creationId xmlns:p14="http://schemas.microsoft.com/office/powerpoint/2010/main" val="2573480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Entomology Data Collection Methods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37003"/>
            <a:ext cx="5105400" cy="639762"/>
          </a:xfrm>
        </p:spPr>
        <p:txBody>
          <a:bodyPr>
            <a:normAutofit fontScale="92500"/>
          </a:bodyPr>
          <a:lstStyle/>
          <a:p>
            <a:r>
              <a:rPr lang="en-US" dirty="0"/>
              <a:t>Insecticide Resistance Monitoring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2400" y="4660976"/>
            <a:ext cx="2362200" cy="158742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237003"/>
            <a:ext cx="4041775" cy="639762"/>
          </a:xfrm>
        </p:spPr>
        <p:txBody>
          <a:bodyPr/>
          <a:lstStyle/>
          <a:p>
            <a:r>
              <a:rPr lang="en-US" dirty="0"/>
              <a:t>Vector Bionomics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934200" y="1876765"/>
            <a:ext cx="2106357" cy="2261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191" y="4608590"/>
            <a:ext cx="2411209" cy="1639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025" y="1840186"/>
            <a:ext cx="2219136" cy="2334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855201"/>
            <a:ext cx="3556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514" y="4343400"/>
            <a:ext cx="3114784" cy="2057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395" y="6248400"/>
            <a:ext cx="199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CDC Bottle Assays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15802" y="6301616"/>
            <a:ext cx="199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WHO Tube Assays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0317" y="6063734"/>
            <a:ext cx="69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PSC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0899" y="3805824"/>
            <a:ext cx="69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HLC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3805824"/>
            <a:ext cx="96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CDC LT </a:t>
            </a:r>
          </a:p>
        </p:txBody>
      </p:sp>
    </p:spTree>
    <p:extLst>
      <p:ext uri="{BB962C8B-B14F-4D97-AF65-F5344CB8AC3E}">
        <p14:creationId xmlns:p14="http://schemas.microsoft.com/office/powerpoint/2010/main" val="1794872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0207" y="456369"/>
            <a:ext cx="6858000" cy="66013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Gill Sans MT" panose="020B0502020104020203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Pyrethroid Resistance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66632" y="2609434"/>
          <a:ext cx="3584990" cy="231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411480" y="2977559"/>
            <a:ext cx="320040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71046" y="6014566"/>
            <a:ext cx="397835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67" kern="0" dirty="0">
                <a:solidFill>
                  <a:srgbClr val="000000"/>
                </a:solidFill>
                <a:cs typeface="Arial"/>
                <a:sym typeface="Arial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" y="5188195"/>
            <a:ext cx="3551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Resistance Status with pyrethroid insecticides used for bed net impregnation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5214" y="1455741"/>
            <a:ext cx="374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4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Pyrethroid resistance was observed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   in all 15 sites monitored</a:t>
            </a:r>
          </a:p>
        </p:txBody>
      </p:sp>
      <p:sp>
        <p:nvSpPr>
          <p:cNvPr id="2" name="Rectangle 1"/>
          <p:cNvSpPr/>
          <p:nvPr/>
        </p:nvSpPr>
        <p:spPr>
          <a:xfrm rot="19370187">
            <a:off x="3572828" y="3092844"/>
            <a:ext cx="21194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9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High pyrethroid resistance </a:t>
            </a:r>
          </a:p>
        </p:txBody>
      </p:sp>
      <p:sp>
        <p:nvSpPr>
          <p:cNvPr id="6" name="TextBox 5"/>
          <p:cNvSpPr txBox="1"/>
          <p:nvPr/>
        </p:nvSpPr>
        <p:spPr>
          <a:xfrm rot="19334541">
            <a:off x="3543445" y="2888493"/>
            <a:ext cx="1645920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5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5x and 10x the DC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711691" y="2483745"/>
            <a:ext cx="1661095" cy="1225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11690" y="4549330"/>
            <a:ext cx="1777006" cy="638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169291">
            <a:off x="3791927" y="4567945"/>
            <a:ext cx="16679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5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PBO + Pyrethroids</a:t>
            </a:r>
          </a:p>
        </p:txBody>
      </p:sp>
      <p:sp>
        <p:nvSpPr>
          <p:cNvPr id="32" name="TextBox 31"/>
          <p:cNvSpPr txBox="1"/>
          <p:nvPr/>
        </p:nvSpPr>
        <p:spPr>
          <a:xfrm rot="1213986">
            <a:off x="3529793" y="5025090"/>
            <a:ext cx="2623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9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Significant increase of mortality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879" y="3088777"/>
            <a:ext cx="310896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04800" y="5783733"/>
            <a:ext cx="2032144" cy="461665"/>
            <a:chOff x="108064" y="5294476"/>
            <a:chExt cx="1536426" cy="461665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08064" y="5607835"/>
              <a:ext cx="36576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08064" y="5453283"/>
              <a:ext cx="365760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31399" y="5294476"/>
              <a:ext cx="1213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800" kern="0" dirty="0">
                  <a:solidFill>
                    <a:srgbClr val="000000"/>
                  </a:solidFill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98% threshold for susceptibility</a:t>
              </a:r>
            </a:p>
            <a:p>
              <a:pPr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800" kern="0" dirty="0">
                  <a:solidFill>
                    <a:srgbClr val="000000"/>
                  </a:solidFill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90% threshold for susceptibility</a:t>
              </a:r>
              <a:endParaRPr lang="en-US" sz="8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536" y="3061713"/>
            <a:ext cx="3351140" cy="37962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67" y="1276936"/>
            <a:ext cx="339151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1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1248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What is the Entomological Surveillance Planning Tool (ESPT?)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xmlns="" id="{31902F47-D1DC-4640-A218-19B94B63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5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A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decision-support tool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for planning entomological surveillance activities, interpreting entomological data, and guiding programmatic vector control decisions.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FDF382-C447-0F45-BD03-39884F0A1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971800"/>
            <a:ext cx="2784702" cy="36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15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594" y="339279"/>
            <a:ext cx="8229600" cy="114336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Chlorfenapyr Susceptibility Status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94" y="1801226"/>
            <a:ext cx="8123006" cy="439481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E9FE4EC-FCB4-4A4E-B4CF-01366D317049}"/>
              </a:ext>
            </a:extLst>
          </p:cNvPr>
          <p:cNvCxnSpPr/>
          <p:nvPr/>
        </p:nvCxnSpPr>
        <p:spPr>
          <a:xfrm>
            <a:off x="1295400" y="2438400"/>
            <a:ext cx="7132320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18C463D-BF09-EC4F-A4AD-E174CCE9C7F3}"/>
              </a:ext>
            </a:extLst>
          </p:cNvPr>
          <p:cNvCxnSpPr/>
          <p:nvPr/>
        </p:nvCxnSpPr>
        <p:spPr>
          <a:xfrm>
            <a:off x="1295400" y="2590776"/>
            <a:ext cx="713232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288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537"/>
            <a:ext cx="70104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LLIN Decision 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>
                <a:latin typeface="+mn-lt"/>
              </a:rPr>
              <a:t>Data on vector insecticide susceptibility was used to stratify the ongoing 2020 LLIN mass distribution</a:t>
            </a:r>
          </a:p>
          <a:p>
            <a:r>
              <a:rPr lang="en-US" sz="2600" dirty="0">
                <a:latin typeface="+mn-lt"/>
              </a:rPr>
              <a:t>PBO-LLINs were introduced in LLIN distribution for the 2020-2021 mass campaign based on the results of the IRM showing significant increment of mortality using PBO </a:t>
            </a:r>
          </a:p>
          <a:p>
            <a:r>
              <a:rPr lang="en-US" sz="2600" dirty="0">
                <a:latin typeface="+mj-lt"/>
              </a:rPr>
              <a:t>Interceptor G2-Nets were also introduced in LLIN distribution for the 2020-2021 mass campaign based on the susceptibility observed using chlorfenapyr in the selected sites and extrapolated to the districts</a:t>
            </a:r>
          </a:p>
          <a:p>
            <a:r>
              <a:rPr lang="en-US" sz="2600" dirty="0">
                <a:latin typeface="+mj-lt"/>
              </a:rPr>
              <a:t>Furthermore, PMI is procuring 2,815,000 PBO nets to be distributed with PMI support and in coordination with NMCP for the ongoing LLIN mass distribution campaign.</a:t>
            </a:r>
          </a:p>
          <a:p>
            <a:endParaRPr lang="en-US" sz="2600" dirty="0">
              <a:latin typeface="+mj-lt"/>
            </a:endParaRPr>
          </a:p>
          <a:p>
            <a:endParaRPr lang="en-US" sz="2600" dirty="0">
              <a:latin typeface="+mj-lt"/>
            </a:endParaRPr>
          </a:p>
          <a:p>
            <a:endParaRPr lang="en-US" sz="2600" dirty="0">
              <a:latin typeface="+mn-lt"/>
            </a:endParaRPr>
          </a:p>
          <a:p>
            <a:pPr marL="0" indent="0">
              <a:buNone/>
            </a:pPr>
            <a:endParaRPr lang="en-US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983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24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LLIN Distribution Stratification Map</a:t>
            </a:r>
          </a:p>
        </p:txBody>
      </p:sp>
      <p:pic>
        <p:nvPicPr>
          <p:cNvPr id="4" name="Picture 37"/>
          <p:cNvPicPr/>
          <p:nvPr/>
        </p:nvPicPr>
        <p:blipFill>
          <a:blip r:embed="rId3"/>
          <a:stretch>
            <a:fillRect/>
          </a:stretch>
        </p:blipFill>
        <p:spPr>
          <a:xfrm>
            <a:off x="2209800" y="1371600"/>
            <a:ext cx="5257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25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493"/>
            <a:ext cx="8153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Susceptibility to IRS Insecticides and Entomological Inoculation Rate (EIR)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038601" y="1219200"/>
          <a:ext cx="5029199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4083033"/>
            <a:ext cx="5105400" cy="28062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553325"/>
            <a:ext cx="4000099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The peak of malaria transmission (EIR) was observed in May for Sakassou 7.8 infected bites per person per night (ib/p/n) and a second one observed in December (5.5 ib/p/n)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In Nassian the highest entomological inoculation rates were in September and October (1.4 and 1.6 ib/p/n, respectively)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47" y="1549829"/>
            <a:ext cx="398245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Susceptibility to clothianidin 2% in both Nassian and Sakassou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Susceptibility to pirimiphos methyl in Nassian and resistance observed in Sakassou</a:t>
            </a:r>
          </a:p>
        </p:txBody>
      </p:sp>
    </p:spTree>
    <p:extLst>
      <p:ext uri="{BB962C8B-B14F-4D97-AF65-F5344CB8AC3E}">
        <p14:creationId xmlns:p14="http://schemas.microsoft.com/office/powerpoint/2010/main" val="1276563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634"/>
            <a:ext cx="60198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IRS Decision 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96" y="1393257"/>
            <a:ext cx="8840804" cy="521448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Data on vector behavior and malaria transmission and insecticide susceptibility was used for timing the first ever largescale IRS campaign in the country with the appropriate insecticides.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Following the results of the longitudinal monitoring, IRS timing was decided as: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IRS campaign in Sakassou to be started in April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IRS campaign in Nassian to be started in July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results of the IRS insecticide tests enabled to spray clothianidin based insecticides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Fludora Fusion in Sakassou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Sumishield in Nassian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3196" y="2971800"/>
            <a:ext cx="8000999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anose="020B0604020202020204" pitchFamily="34" charset="0"/>
              <a:buNone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8580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Way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90" y="1295400"/>
            <a:ext cx="8805620" cy="5410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000" b="1" dirty="0">
              <a:solidFill>
                <a:srgbClr val="C00000"/>
              </a:solidFill>
              <a:latin typeface="+mn-lt"/>
            </a:endParaRPr>
          </a:p>
          <a:p>
            <a:pPr algn="just"/>
            <a:r>
              <a:rPr lang="en-US" sz="2400" dirty="0">
                <a:latin typeface="+mn-lt"/>
              </a:rPr>
              <a:t>LLIN durability monitoring for programmatic decisions and evidence-based for vector management strategies</a:t>
            </a:r>
          </a:p>
          <a:p>
            <a:pPr marL="0" indent="0" algn="just">
              <a:buNone/>
            </a:pPr>
            <a:endParaRPr lang="en-US" sz="2400" dirty="0">
              <a:latin typeface="+mn-lt"/>
            </a:endParaRPr>
          </a:p>
          <a:p>
            <a:pPr algn="just"/>
            <a:r>
              <a:rPr lang="en-US" sz="2400" dirty="0">
                <a:latin typeface="+mn-lt"/>
              </a:rPr>
              <a:t>Assessment of the Entomological and Epidemiological impact after introduction of new generation LLINs in the districts receiving PBO LLINs compared to the pyrethroids-only districts</a:t>
            </a:r>
          </a:p>
          <a:p>
            <a:pPr marL="0" indent="0" algn="just">
              <a:buNone/>
            </a:pPr>
            <a:endParaRPr lang="en-US" sz="2400" dirty="0">
              <a:latin typeface="+mn-lt"/>
            </a:endParaRPr>
          </a:p>
          <a:p>
            <a:pPr algn="just"/>
            <a:r>
              <a:rPr lang="en-US" sz="2400" dirty="0">
                <a:latin typeface="+mn-lt"/>
              </a:rPr>
              <a:t>Assessment of the Entomological and Epidemiological impact of IRS in both sprayed districts</a:t>
            </a:r>
          </a:p>
          <a:p>
            <a:pPr marL="0" indent="0" algn="just">
              <a:buNone/>
            </a:pPr>
            <a:endParaRPr lang="en-US" sz="2400" dirty="0">
              <a:latin typeface="+mn-lt"/>
            </a:endParaRPr>
          </a:p>
          <a:p>
            <a:pPr algn="just"/>
            <a:r>
              <a:rPr lang="en-US" sz="2400" dirty="0">
                <a:latin typeface="+mn-lt"/>
              </a:rPr>
              <a:t>Evaluation of the residual life of each insecticide for further decision making </a:t>
            </a:r>
          </a:p>
          <a:p>
            <a:pPr marL="0" indent="0" algn="just">
              <a:buNone/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389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59332-712F-AE49-B370-AAC46AF8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653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CE87C3-8859-014A-940F-831EF7096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latin typeface="+mn-lt"/>
              </a:rPr>
              <a:t>ESPT: 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decision-support tool for planning entomological surveillance activities around program objectives</a:t>
            </a:r>
            <a:r>
              <a:rPr lang="en-US" sz="1800" dirty="0">
                <a:latin typeface="+mn-lt"/>
              </a:rPr>
              <a:t>.</a:t>
            </a:r>
          </a:p>
          <a:p>
            <a:pPr lvl="1"/>
            <a:r>
              <a:rPr lang="en-US" sz="1800" dirty="0">
                <a:latin typeface="+mn-lt"/>
              </a:rPr>
              <a:t>Supports entomological surveillance that is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adaptive, iterative, and helps programs prioritize activities</a:t>
            </a:r>
            <a:r>
              <a:rPr lang="en-US" sz="1800" dirty="0">
                <a:latin typeface="+mn-lt"/>
              </a:rPr>
              <a:t> based on program capacity and priorities.</a:t>
            </a:r>
          </a:p>
          <a:p>
            <a:pPr marL="457200" lvl="1" indent="0">
              <a:buNone/>
            </a:pP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In a </a:t>
            </a:r>
            <a:r>
              <a:rPr lang="en-US" sz="1800" b="1" dirty="0">
                <a:latin typeface="+mn-lt"/>
              </a:rPr>
              <a:t>pilot</a:t>
            </a:r>
            <a:r>
              <a:rPr lang="en-US" sz="1800" dirty="0">
                <a:latin typeface="+mn-lt"/>
              </a:rPr>
              <a:t> setting: ESPT pilot enabled the program</a:t>
            </a:r>
          </a:p>
          <a:p>
            <a:pPr lvl="1"/>
            <a:r>
              <a:rPr lang="en-US" sz="1800" dirty="0">
                <a:latin typeface="+mn-lt"/>
              </a:rPr>
              <a:t>Example 1: identify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key gaps in protection and understand the impact of LLINs</a:t>
            </a:r>
            <a:r>
              <a:rPr lang="en-US" sz="1800" dirty="0">
                <a:latin typeface="+mn-lt"/>
              </a:rPr>
              <a:t>.</a:t>
            </a:r>
          </a:p>
          <a:p>
            <a:pPr lvl="1"/>
            <a:r>
              <a:rPr lang="en-US" sz="1800" dirty="0">
                <a:latin typeface="+mn-lt"/>
              </a:rPr>
              <a:t>Example 2: determine that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IRS is not applicable to the site’s local vectors</a:t>
            </a:r>
            <a:r>
              <a:rPr lang="en-US" sz="1800" dirty="0">
                <a:latin typeface="+mn-lt"/>
              </a:rPr>
              <a:t>, and thus, that other interventions must be investigated.</a:t>
            </a:r>
          </a:p>
          <a:p>
            <a:pPr marL="457200" lvl="1" indent="0">
              <a:buNone/>
            </a:pP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In an </a:t>
            </a:r>
            <a:r>
              <a:rPr lang="en-US" sz="1800" b="1" dirty="0">
                <a:latin typeface="+mn-lt"/>
              </a:rPr>
              <a:t>implementation</a:t>
            </a:r>
            <a:r>
              <a:rPr lang="en-US" sz="1800" dirty="0">
                <a:latin typeface="+mn-lt"/>
              </a:rPr>
              <a:t> setting:</a:t>
            </a:r>
          </a:p>
          <a:p>
            <a:pPr lvl="1"/>
            <a:r>
              <a:rPr lang="en-US" sz="1800" dirty="0">
                <a:latin typeface="+mn-lt"/>
              </a:rPr>
              <a:t>Application of ESPT logic yielded data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necessary to guide decision-making </a:t>
            </a:r>
            <a:r>
              <a:rPr lang="en-US" sz="1800" dirty="0">
                <a:latin typeface="+mn-lt"/>
              </a:rPr>
              <a:t>on:</a:t>
            </a:r>
          </a:p>
          <a:p>
            <a:pPr lvl="2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PBO LLIN procurement,</a:t>
            </a:r>
          </a:p>
          <a:p>
            <a:pPr lvl="2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IRS insecticide selection and timing of campaign</a:t>
            </a:r>
            <a:r>
              <a:rPr lang="en-US" sz="1800" dirty="0">
                <a:latin typeface="+mn-lt"/>
              </a:rPr>
              <a:t>.</a:t>
            </a:r>
          </a:p>
          <a:p>
            <a:pPr lvl="1"/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7659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5AE2F4-9F34-0C45-8679-3BB88C3D29D4}"/>
              </a:ext>
            </a:extLst>
          </p:cNvPr>
          <p:cNvSpPr txBox="1"/>
          <p:nvPr/>
        </p:nvSpPr>
        <p:spPr>
          <a:xfrm>
            <a:off x="0" y="5486400"/>
            <a:ext cx="8999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French</a:t>
            </a:r>
            <a:r>
              <a:rPr lang="en-US" sz="2400" dirty="0"/>
              <a:t>, </a:t>
            </a:r>
            <a:r>
              <a:rPr lang="en-US" sz="2400" b="1" dirty="0"/>
              <a:t>Portuguese</a:t>
            </a:r>
            <a:r>
              <a:rPr lang="en-US" sz="2400" dirty="0"/>
              <a:t>, and </a:t>
            </a:r>
            <a:r>
              <a:rPr lang="en-US" sz="2400" b="1" dirty="0"/>
              <a:t>Spanish</a:t>
            </a:r>
            <a:r>
              <a:rPr lang="en-US" sz="2400" dirty="0"/>
              <a:t> translations by the end of 2020.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ESPT Training Materials </a:t>
            </a:r>
            <a:r>
              <a:rPr lang="en-US" sz="2400" dirty="0"/>
              <a:t>by the early 2021.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xmlns="" id="{E6CFBFC5-9DCE-3641-B003-BA24AA85B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8430">
            <a:off x="728571" y="678734"/>
            <a:ext cx="3307676" cy="4267200"/>
          </a:xfrm>
          <a:prstGeom prst="rect">
            <a:avLst/>
          </a:prstGeom>
        </p:spPr>
      </p:pic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41CC1EC9-2C3A-5F4C-A08D-EB3A2EB99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2933">
            <a:off x="5699328" y="1225355"/>
            <a:ext cx="3008417" cy="384835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2F0627-AF75-B146-AE8E-B1FCFFDAE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34" y="282467"/>
            <a:ext cx="332975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79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470" y="26812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Partnerships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971CE5-DBD5-014D-89ED-EE71F42E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146" y="2656095"/>
            <a:ext cx="1703502" cy="1703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F5CBC0-9EDE-6248-87FA-F4C6D8E45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00" y="1931352"/>
            <a:ext cx="1558698" cy="1504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C0BEC0-3358-0C49-A6A8-69F099764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309146"/>
            <a:ext cx="2490200" cy="1659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3D27DE-CB17-AF47-A62E-0E3DF56EB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70" y="5766600"/>
            <a:ext cx="2936950" cy="1066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8B0EC5-A5BE-1040-98E1-BF4A1E9E9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451" y="2339120"/>
            <a:ext cx="1873063" cy="1873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5B1A10-DD00-8747-A720-1830AB6AC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09" y="5366904"/>
            <a:ext cx="2695696" cy="1273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1BAA1A-4043-524E-9240-8AA4CF7B3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2138" y="3648804"/>
            <a:ext cx="14097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4D5731-46F8-A242-AF58-2F4434BD3F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5346" y="5429787"/>
            <a:ext cx="2819400" cy="69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14EAB6-EBD3-6645-BF33-DE65AA41D7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307" y="4723886"/>
            <a:ext cx="2444982" cy="1273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827EC2-963F-B548-AC0A-73B72F477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286" y="3760386"/>
            <a:ext cx="2439860" cy="10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3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/>
          <a:stretch/>
        </p:blipFill>
        <p:spPr>
          <a:xfrm>
            <a:off x="-152400" y="1327319"/>
            <a:ext cx="9601200" cy="5586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52400" y="-76200"/>
            <a:ext cx="9601200" cy="1447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3352800"/>
            <a:ext cx="30480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77"/>
              </a:rPr>
              <a:t>Thank You!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2400"/>
            <a:ext cx="3475408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4191000" cy="10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8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down the street&#10;&#10;Description automatically generated">
            <a:extLst>
              <a:ext uri="{FF2B5EF4-FFF2-40B4-BE49-F238E27FC236}">
                <a16:creationId xmlns:a16="http://schemas.microsoft.com/office/drawing/2014/main" xmlns="" id="{C45D5442-9B9F-DB49-8825-B7D214255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3893"/>
          <a:stretch/>
        </p:blipFill>
        <p:spPr>
          <a:xfrm>
            <a:off x="0" y="1242654"/>
            <a:ext cx="9143999" cy="7100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D6B293-C61E-844F-AF68-20BEF0D8BF21}"/>
              </a:ext>
            </a:extLst>
          </p:cNvPr>
          <p:cNvSpPr txBox="1"/>
          <p:nvPr/>
        </p:nvSpPr>
        <p:spPr>
          <a:xfrm>
            <a:off x="533400" y="4572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77"/>
              </a:rPr>
              <a:t>Objectives of the ESPT?</a:t>
            </a:r>
          </a:p>
        </p:txBody>
      </p:sp>
    </p:spTree>
    <p:extLst>
      <p:ext uri="{BB962C8B-B14F-4D97-AF65-F5344CB8AC3E}">
        <p14:creationId xmlns:p14="http://schemas.microsoft.com/office/powerpoint/2010/main" val="106692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B0D96F-CF99-0B41-A7BD-F8CFB788EDA9}"/>
              </a:ext>
            </a:extLst>
          </p:cNvPr>
          <p:cNvSpPr txBox="1"/>
          <p:nvPr/>
        </p:nvSpPr>
        <p:spPr>
          <a:xfrm>
            <a:off x="457198" y="1600200"/>
            <a:ext cx="802957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To support </a:t>
            </a:r>
            <a:r>
              <a:rPr lang="en-US" sz="2800" b="1" dirty="0">
                <a:solidFill>
                  <a:srgbClr val="002A6C"/>
                </a:solidFill>
              </a:rPr>
              <a:t>gap-filling</a:t>
            </a:r>
            <a:r>
              <a:rPr lang="en-US" sz="2800" dirty="0">
                <a:solidFill>
                  <a:srgbClr val="18A3AC"/>
                </a:solidFill>
              </a:rPr>
              <a:t> </a:t>
            </a:r>
            <a:r>
              <a:rPr lang="en-US" sz="2800" dirty="0"/>
              <a:t>in operational guidance for entomological surveillance </a:t>
            </a: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To </a:t>
            </a:r>
            <a:r>
              <a:rPr lang="en-US" sz="2800" b="1" dirty="0">
                <a:solidFill>
                  <a:srgbClr val="002A6C"/>
                </a:solidFill>
              </a:rPr>
              <a:t>align</a:t>
            </a:r>
            <a:r>
              <a:rPr lang="en-US" sz="2800" dirty="0">
                <a:solidFill>
                  <a:srgbClr val="18A3AC"/>
                </a:solidFill>
              </a:rPr>
              <a:t> </a:t>
            </a:r>
            <a:r>
              <a:rPr lang="en-US" sz="2800" dirty="0"/>
              <a:t>with and operationalize WHO and PMI global normative guidance </a:t>
            </a: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To develop </a:t>
            </a:r>
            <a:r>
              <a:rPr lang="en-US" sz="2800" b="1" dirty="0">
                <a:solidFill>
                  <a:srgbClr val="002A6C"/>
                </a:solidFill>
              </a:rPr>
              <a:t>minimum essential entomological indicators </a:t>
            </a:r>
            <a:r>
              <a:rPr lang="en-US" sz="2800" dirty="0">
                <a:solidFill>
                  <a:srgbClr val="002A6C"/>
                </a:solidFill>
              </a:rPr>
              <a:t> </a:t>
            </a:r>
            <a:r>
              <a:rPr lang="en-US" sz="2800" dirty="0"/>
              <a:t>to generate data that is </a:t>
            </a:r>
            <a:r>
              <a:rPr lang="en-US" sz="2800" b="1" dirty="0">
                <a:solidFill>
                  <a:srgbClr val="002A6C"/>
                </a:solidFill>
              </a:rPr>
              <a:t>actionable</a:t>
            </a:r>
            <a:r>
              <a:rPr lang="en-US" sz="2800" dirty="0">
                <a:solidFill>
                  <a:srgbClr val="18A3AC"/>
                </a:solidFill>
              </a:rPr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rgbClr val="002A6C"/>
                </a:solidFill>
              </a:rPr>
              <a:t>collectable – Evidence Based Decision Making </a:t>
            </a:r>
            <a:r>
              <a:rPr lang="en-US" sz="2800" dirty="0"/>
              <a:t>by national malaria programs </a:t>
            </a:r>
            <a:endParaRPr lang="en-US" sz="2800" b="1" dirty="0">
              <a:solidFill>
                <a:srgbClr val="18A3AC"/>
              </a:solidFill>
            </a:endParaRP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To deepen the </a:t>
            </a:r>
            <a:r>
              <a:rPr lang="en-US" sz="2800" b="1" dirty="0">
                <a:solidFill>
                  <a:srgbClr val="002A6C"/>
                </a:solidFill>
              </a:rPr>
              <a:t>integration</a:t>
            </a:r>
            <a:r>
              <a:rPr lang="en-US" sz="2800" dirty="0">
                <a:solidFill>
                  <a:srgbClr val="002A6C"/>
                </a:solidFill>
              </a:rPr>
              <a:t> </a:t>
            </a:r>
            <a:r>
              <a:rPr lang="en-US" sz="2800" b="1" dirty="0">
                <a:solidFill>
                  <a:srgbClr val="002A6C"/>
                </a:solidFill>
              </a:rPr>
              <a:t>of entomological, epidemiological</a:t>
            </a:r>
            <a:r>
              <a:rPr lang="en-US" sz="2800" b="1" dirty="0">
                <a:solidFill>
                  <a:srgbClr val="18A3AC"/>
                </a:solidFill>
              </a:rPr>
              <a:t> </a:t>
            </a:r>
            <a:r>
              <a:rPr lang="en-US" sz="2800" dirty="0"/>
              <a:t>(etc.) surveillance and response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19A4502F-AF75-6041-A972-D9178D4F90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77"/>
              </a:rPr>
              <a:t>Objectives of the ESPT</a:t>
            </a:r>
          </a:p>
        </p:txBody>
      </p:sp>
    </p:spTree>
    <p:extLst>
      <p:ext uri="{BB962C8B-B14F-4D97-AF65-F5344CB8AC3E}">
        <p14:creationId xmlns:p14="http://schemas.microsoft.com/office/powerpoint/2010/main" val="297826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56388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Gill Sans MT" panose="020B0502020104020203" pitchFamily="34" charset="77"/>
              </a:rPr>
              <a:t>Key ESPT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xmlns="" id="{64D0FDC8-02E2-9848-91B9-0258A62C8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6"/>
          <a:stretch/>
        </p:blipFill>
        <p:spPr>
          <a:xfrm>
            <a:off x="0" y="1219200"/>
            <a:ext cx="9144000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BE2A53-F766-9045-ABE7-A8CCCE34B7C3}"/>
              </a:ext>
            </a:extLst>
          </p:cNvPr>
          <p:cNvSpPr txBox="1"/>
          <p:nvPr/>
        </p:nvSpPr>
        <p:spPr>
          <a:xfrm>
            <a:off x="228600" y="1600200"/>
            <a:ext cx="8458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2"/>
              </a:buClr>
              <a:buAutoNum type="arabicPeriod"/>
            </a:pPr>
            <a:r>
              <a:rPr lang="en-US" sz="2800" dirty="0"/>
              <a:t>Entomological surveillance should be </a:t>
            </a:r>
            <a:r>
              <a:rPr lang="en-US" sz="2800" b="1" dirty="0">
                <a:solidFill>
                  <a:srgbClr val="002A6C"/>
                </a:solidFill>
              </a:rPr>
              <a:t>question-based</a:t>
            </a:r>
          </a:p>
          <a:p>
            <a:pPr marL="914400" lvl="1" indent="-457200">
              <a:buClr>
                <a:schemeClr val="tx2"/>
              </a:buClr>
              <a:buFontTx/>
              <a:buChar char="-"/>
            </a:pPr>
            <a:r>
              <a:rPr lang="en-US" sz="2800" dirty="0"/>
              <a:t>To guide selection of </a:t>
            </a:r>
            <a:r>
              <a:rPr lang="en-US" sz="2800" b="1" dirty="0">
                <a:solidFill>
                  <a:srgbClr val="002A6C"/>
                </a:solidFill>
              </a:rPr>
              <a:t>minimum essential indicators </a:t>
            </a:r>
            <a:r>
              <a:rPr lang="en-US" sz="2800" dirty="0"/>
              <a:t>while accounting for program capacity, performance and funding</a:t>
            </a:r>
          </a:p>
          <a:p>
            <a:pPr lvl="1">
              <a:buClr>
                <a:schemeClr val="tx2"/>
              </a:buClr>
            </a:pPr>
            <a:endParaRPr lang="en-US" sz="2800" b="1" dirty="0">
              <a:solidFill>
                <a:srgbClr val="002A6C"/>
              </a:solidFill>
            </a:endParaRPr>
          </a:p>
          <a:p>
            <a:pPr marL="514350" indent="-514350">
              <a:buClr>
                <a:schemeClr val="tx2"/>
              </a:buClr>
              <a:buFontTx/>
              <a:buAutoNum type="arabicPeriod"/>
            </a:pPr>
            <a:r>
              <a:rPr lang="en-US" sz="2800" dirty="0"/>
              <a:t>Interventions function by </a:t>
            </a:r>
            <a:r>
              <a:rPr lang="en-US" sz="2800" b="1" dirty="0">
                <a:solidFill>
                  <a:srgbClr val="002A6C"/>
                </a:solidFill>
              </a:rPr>
              <a:t>taking advantage of mosquito behaviors</a:t>
            </a:r>
          </a:p>
          <a:p>
            <a:pPr>
              <a:buClr>
                <a:schemeClr val="tx2"/>
              </a:buClr>
            </a:pPr>
            <a:endParaRPr lang="en-US" sz="2800" b="1" dirty="0">
              <a:solidFill>
                <a:srgbClr val="002A6C"/>
              </a:solidFill>
            </a:endParaRPr>
          </a:p>
          <a:p>
            <a:pPr marL="514350" indent="-514350">
              <a:buClr>
                <a:schemeClr val="tx2"/>
              </a:buClr>
              <a:buFont typeface="+mj-lt"/>
              <a:buAutoNum type="arabicPeriod" startAt="3"/>
            </a:pPr>
            <a:r>
              <a:rPr lang="en-US" sz="2800" dirty="0"/>
              <a:t> </a:t>
            </a:r>
            <a:r>
              <a:rPr lang="en-US" sz="2800" b="1" dirty="0">
                <a:solidFill>
                  <a:srgbClr val="002A6C"/>
                </a:solidFill>
              </a:rPr>
              <a:t>Human behaviors </a:t>
            </a:r>
            <a:r>
              <a:rPr lang="en-US" sz="2800" dirty="0"/>
              <a:t>impact intervention efficacy.</a:t>
            </a:r>
          </a:p>
          <a:p>
            <a:pPr marL="514350" indent="-514350">
              <a:buClr>
                <a:schemeClr val="tx2"/>
              </a:buClr>
              <a:buFontTx/>
              <a:buAutoNum type="arabicPeriod" startAt="3"/>
            </a:pPr>
            <a:endParaRPr lang="en-US" sz="2800" b="1" dirty="0">
              <a:solidFill>
                <a:srgbClr val="002A6C"/>
              </a:solidFill>
            </a:endParaRPr>
          </a:p>
          <a:p>
            <a:pPr marL="514350" indent="-514350">
              <a:buClr>
                <a:schemeClr val="tx2"/>
              </a:buClr>
              <a:buAutoNum type="arabicPeriod" startAt="3"/>
            </a:pPr>
            <a:endParaRPr lang="en-US" sz="2800" b="1" dirty="0">
              <a:solidFill>
                <a:srgbClr val="002A6C"/>
              </a:solidFill>
            </a:endParaRPr>
          </a:p>
          <a:p>
            <a:pPr lvl="1">
              <a:buClr>
                <a:schemeClr val="tx2"/>
              </a:buClr>
            </a:pPr>
            <a:endParaRPr lang="en-US" sz="2800" dirty="0"/>
          </a:p>
          <a:p>
            <a:pPr>
              <a:buClr>
                <a:schemeClr val="tx2"/>
              </a:buClr>
            </a:pPr>
            <a:endParaRPr lang="en-US" sz="2800" b="1" dirty="0">
              <a:solidFill>
                <a:srgbClr val="17A3AC"/>
              </a:solidFill>
            </a:endParaRP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80A14E9-9270-6345-A1C6-4DF2A3077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Three Key ESPT Principles</a:t>
            </a:r>
          </a:p>
        </p:txBody>
      </p:sp>
    </p:spTree>
    <p:extLst>
      <p:ext uri="{BB962C8B-B14F-4D97-AF65-F5344CB8AC3E}">
        <p14:creationId xmlns:p14="http://schemas.microsoft.com/office/powerpoint/2010/main" val="145055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2E9DB8-D914-6242-B388-DFE96598BB62}"/>
              </a:ext>
            </a:extLst>
          </p:cNvPr>
          <p:cNvSpPr txBox="1"/>
          <p:nvPr/>
        </p:nvSpPr>
        <p:spPr>
          <a:xfrm>
            <a:off x="2780509" y="2276166"/>
            <a:ext cx="2222452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Vector occurrence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B17AAB-8A00-2843-AEC1-9BAE173A8EC2}"/>
              </a:ext>
            </a:extLst>
          </p:cNvPr>
          <p:cNvSpPr txBox="1"/>
          <p:nvPr/>
        </p:nvSpPr>
        <p:spPr>
          <a:xfrm>
            <a:off x="2780508" y="2906059"/>
            <a:ext cx="2222453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Vector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0AF4DF-6E98-B54B-BACA-AAE1538EF2DB}"/>
              </a:ext>
            </a:extLst>
          </p:cNvPr>
          <p:cNvSpPr txBox="1"/>
          <p:nvPr/>
        </p:nvSpPr>
        <p:spPr>
          <a:xfrm>
            <a:off x="391563" y="2908715"/>
            <a:ext cx="2038921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Habitat availability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B9C3C4-2A58-5941-9287-4038B8556AB8}"/>
              </a:ext>
            </a:extLst>
          </p:cNvPr>
          <p:cNvSpPr txBox="1"/>
          <p:nvPr/>
        </p:nvSpPr>
        <p:spPr>
          <a:xfrm>
            <a:off x="391563" y="3538330"/>
            <a:ext cx="2038921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Habitat occupancy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15E1B0-6BC6-5A4F-8A9A-733C2547DF8C}"/>
              </a:ext>
            </a:extLst>
          </p:cNvPr>
          <p:cNvSpPr txBox="1"/>
          <p:nvPr/>
        </p:nvSpPr>
        <p:spPr>
          <a:xfrm>
            <a:off x="391563" y="4167945"/>
            <a:ext cx="2038921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Larval 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1C8582-5961-9940-92B9-4AF2872D61E7}"/>
              </a:ext>
            </a:extLst>
          </p:cNvPr>
          <p:cNvSpPr txBox="1"/>
          <p:nvPr/>
        </p:nvSpPr>
        <p:spPr>
          <a:xfrm>
            <a:off x="391563" y="2280161"/>
            <a:ext cx="2038921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Receptivity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7679AA-1625-864B-9AE2-424564ECBAEE}"/>
              </a:ext>
            </a:extLst>
          </p:cNvPr>
          <p:cNvSpPr txBox="1"/>
          <p:nvPr/>
        </p:nvSpPr>
        <p:spPr>
          <a:xfrm>
            <a:off x="2780509" y="3535952"/>
            <a:ext cx="2222453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Seasonality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22263E-4D28-DE4E-9FD4-75C921FA9AC6}"/>
              </a:ext>
            </a:extLst>
          </p:cNvPr>
          <p:cNvSpPr txBox="1"/>
          <p:nvPr/>
        </p:nvSpPr>
        <p:spPr>
          <a:xfrm>
            <a:off x="2780508" y="4165845"/>
            <a:ext cx="2222455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Biting Behaviors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A86FC0-1521-0345-A15B-5BA9426ED8F4}"/>
              </a:ext>
            </a:extLst>
          </p:cNvPr>
          <p:cNvSpPr txBox="1"/>
          <p:nvPr/>
        </p:nvSpPr>
        <p:spPr>
          <a:xfrm>
            <a:off x="5565005" y="3854497"/>
            <a:ext cx="777626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Place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FB576B-7CD3-9142-9343-9388774D231E}"/>
              </a:ext>
            </a:extLst>
          </p:cNvPr>
          <p:cNvSpPr txBox="1"/>
          <p:nvPr/>
        </p:nvSpPr>
        <p:spPr>
          <a:xfrm>
            <a:off x="5565005" y="4483834"/>
            <a:ext cx="777626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30BE7E-F15E-104B-921B-A8F5DB575D7C}"/>
              </a:ext>
            </a:extLst>
          </p:cNvPr>
          <p:cNvSpPr txBox="1"/>
          <p:nvPr/>
        </p:nvSpPr>
        <p:spPr>
          <a:xfrm>
            <a:off x="2784791" y="4795738"/>
            <a:ext cx="2218173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Resting location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F49505-4A1A-924D-A953-C0F80142B613}"/>
              </a:ext>
            </a:extLst>
          </p:cNvPr>
          <p:cNvSpPr txBox="1"/>
          <p:nvPr/>
        </p:nvSpPr>
        <p:spPr>
          <a:xfrm>
            <a:off x="2780508" y="5425632"/>
            <a:ext cx="2222457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Insecticide Resistance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4C1C3C3-A37F-5142-86F5-384B5B88B018}"/>
              </a:ext>
            </a:extLst>
          </p:cNvPr>
          <p:cNvSpPr txBox="1"/>
          <p:nvPr/>
        </p:nvSpPr>
        <p:spPr>
          <a:xfrm>
            <a:off x="5565005" y="5117715"/>
            <a:ext cx="2222457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Resistance frequency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C2105A-F593-D54B-869B-12ADF2F1AA17}"/>
              </a:ext>
            </a:extLst>
          </p:cNvPr>
          <p:cNvSpPr txBox="1"/>
          <p:nvPr/>
        </p:nvSpPr>
        <p:spPr>
          <a:xfrm>
            <a:off x="5565005" y="5747609"/>
            <a:ext cx="2222457" cy="646331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Resistance status / intensity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9636A1AA-C220-3C49-A212-EB6444A25393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2430484" y="2460832"/>
            <a:ext cx="350025" cy="3995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C3F2510-7812-FD4A-9F01-0595D9E6B4AA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>
            <a:off x="1411024" y="2649493"/>
            <a:ext cx="0" cy="259222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0D3BC867-656E-F24C-9284-A4DE67609529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411024" y="3278047"/>
            <a:ext cx="0" cy="260283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80151905-91BD-C24B-9F01-1DF545F475B2}"/>
              </a:ext>
            </a:extLst>
          </p:cNvPr>
          <p:cNvCxnSpPr/>
          <p:nvPr/>
        </p:nvCxnSpPr>
        <p:spPr>
          <a:xfrm>
            <a:off x="1411024" y="3890759"/>
            <a:ext cx="0" cy="277186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06282B13-A20C-3345-97A3-C8CE66B6291E}"/>
              </a:ext>
            </a:extLst>
          </p:cNvPr>
          <p:cNvCxnSpPr/>
          <p:nvPr/>
        </p:nvCxnSpPr>
        <p:spPr>
          <a:xfrm>
            <a:off x="3893890" y="2645498"/>
            <a:ext cx="0" cy="260283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4D2CB64B-38CF-B943-A644-7FD973D701DF}"/>
              </a:ext>
            </a:extLst>
          </p:cNvPr>
          <p:cNvCxnSpPr/>
          <p:nvPr/>
        </p:nvCxnSpPr>
        <p:spPr>
          <a:xfrm>
            <a:off x="3893890" y="3275391"/>
            <a:ext cx="0" cy="260283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069F79A7-CB49-C84A-B160-3A8F70BE3B46}"/>
              </a:ext>
            </a:extLst>
          </p:cNvPr>
          <p:cNvCxnSpPr/>
          <p:nvPr/>
        </p:nvCxnSpPr>
        <p:spPr>
          <a:xfrm>
            <a:off x="3893890" y="3905840"/>
            <a:ext cx="0" cy="260283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1702203-9ED2-D147-B13F-F518CCE704FA}"/>
              </a:ext>
            </a:extLst>
          </p:cNvPr>
          <p:cNvCxnSpPr/>
          <p:nvPr/>
        </p:nvCxnSpPr>
        <p:spPr>
          <a:xfrm>
            <a:off x="3893890" y="4535455"/>
            <a:ext cx="0" cy="260283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E60D49DF-67CA-DB48-83D0-A1372D60A41C}"/>
              </a:ext>
            </a:extLst>
          </p:cNvPr>
          <p:cNvCxnSpPr/>
          <p:nvPr/>
        </p:nvCxnSpPr>
        <p:spPr>
          <a:xfrm>
            <a:off x="3893890" y="5165070"/>
            <a:ext cx="0" cy="260283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4524923B-2A40-0545-BDB6-5F2EF71986EC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2517027" y="3720964"/>
            <a:ext cx="263482" cy="0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812DFBDC-8711-F443-8324-9DCD2EEF7335}"/>
              </a:ext>
            </a:extLst>
          </p:cNvPr>
          <p:cNvCxnSpPr/>
          <p:nvPr/>
        </p:nvCxnSpPr>
        <p:spPr>
          <a:xfrm>
            <a:off x="5305810" y="4032942"/>
            <a:ext cx="259195" cy="0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A3733C04-D654-1344-A395-C7B3F049C8F1}"/>
              </a:ext>
            </a:extLst>
          </p:cNvPr>
          <p:cNvCxnSpPr/>
          <p:nvPr/>
        </p:nvCxnSpPr>
        <p:spPr>
          <a:xfrm>
            <a:off x="5305810" y="4693342"/>
            <a:ext cx="259195" cy="0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2655897-E069-A144-B23E-5D27A19F6158}"/>
              </a:ext>
            </a:extLst>
          </p:cNvPr>
          <p:cNvCxnSpPr/>
          <p:nvPr/>
        </p:nvCxnSpPr>
        <p:spPr>
          <a:xfrm>
            <a:off x="5305810" y="5302727"/>
            <a:ext cx="259195" cy="0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08EAB82E-8010-1641-BAFF-F0E5103A0DBC}"/>
              </a:ext>
            </a:extLst>
          </p:cNvPr>
          <p:cNvCxnSpPr/>
          <p:nvPr/>
        </p:nvCxnSpPr>
        <p:spPr>
          <a:xfrm>
            <a:off x="5305810" y="5931377"/>
            <a:ext cx="259195" cy="0"/>
          </a:xfrm>
          <a:prstGeom prst="straightConnector1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83F7FB62-E156-DE4D-A82D-8A3A942ED615}"/>
              </a:ext>
            </a:extLst>
          </p:cNvPr>
          <p:cNvCxnSpPr/>
          <p:nvPr/>
        </p:nvCxnSpPr>
        <p:spPr>
          <a:xfrm>
            <a:off x="5305810" y="4032942"/>
            <a:ext cx="0" cy="660400"/>
          </a:xfrm>
          <a:prstGeom prst="line">
            <a:avLst/>
          </a:prstGeom>
          <a:ln>
            <a:solidFill>
              <a:srgbClr val="9ABFF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0B9DCF3-B83D-5A4B-883B-12DAF4E4DFC2}"/>
              </a:ext>
            </a:extLst>
          </p:cNvPr>
          <p:cNvCxnSpPr>
            <a:cxnSpLocks/>
          </p:cNvCxnSpPr>
          <p:nvPr/>
        </p:nvCxnSpPr>
        <p:spPr>
          <a:xfrm>
            <a:off x="5305810" y="5302727"/>
            <a:ext cx="0" cy="628650"/>
          </a:xfrm>
          <a:prstGeom prst="line">
            <a:avLst/>
          </a:prstGeom>
          <a:ln>
            <a:solidFill>
              <a:srgbClr val="9ABFF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476DC66-D785-7741-82C7-6676077A1C20}"/>
              </a:ext>
            </a:extLst>
          </p:cNvPr>
          <p:cNvCxnSpPr/>
          <p:nvPr/>
        </p:nvCxnSpPr>
        <p:spPr>
          <a:xfrm>
            <a:off x="5004989" y="4340324"/>
            <a:ext cx="300821" cy="0"/>
          </a:xfrm>
          <a:prstGeom prst="line">
            <a:avLst/>
          </a:prstGeom>
          <a:ln>
            <a:solidFill>
              <a:srgbClr val="9ABFF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0F4BF0E6-2889-9540-9525-CD1755B16537}"/>
              </a:ext>
            </a:extLst>
          </p:cNvPr>
          <p:cNvCxnSpPr/>
          <p:nvPr/>
        </p:nvCxnSpPr>
        <p:spPr>
          <a:xfrm>
            <a:off x="5006978" y="5603436"/>
            <a:ext cx="300821" cy="0"/>
          </a:xfrm>
          <a:prstGeom prst="line">
            <a:avLst/>
          </a:prstGeom>
          <a:ln>
            <a:solidFill>
              <a:srgbClr val="9ABFF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50E2407-9376-7A47-B40D-FAE3EC0A9D6A}"/>
              </a:ext>
            </a:extLst>
          </p:cNvPr>
          <p:cNvSpPr txBox="1"/>
          <p:nvPr/>
        </p:nvSpPr>
        <p:spPr>
          <a:xfrm>
            <a:off x="2780509" y="2276512"/>
            <a:ext cx="222245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Vector Occurrence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83F0345-6942-3F4E-A79C-B234B92F0C96}"/>
              </a:ext>
            </a:extLst>
          </p:cNvPr>
          <p:cNvSpPr txBox="1"/>
          <p:nvPr/>
        </p:nvSpPr>
        <p:spPr>
          <a:xfrm>
            <a:off x="2780508" y="2906405"/>
            <a:ext cx="222245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Vector Density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B3AC892-4294-3B48-ADF5-6F01F4BF7BED}"/>
              </a:ext>
            </a:extLst>
          </p:cNvPr>
          <p:cNvSpPr txBox="1"/>
          <p:nvPr/>
        </p:nvSpPr>
        <p:spPr>
          <a:xfrm>
            <a:off x="391563" y="2909061"/>
            <a:ext cx="203892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Habitat Availability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E1F0F27-3C97-C544-9E84-E9FD68754895}"/>
              </a:ext>
            </a:extLst>
          </p:cNvPr>
          <p:cNvSpPr txBox="1"/>
          <p:nvPr/>
        </p:nvSpPr>
        <p:spPr>
          <a:xfrm>
            <a:off x="391563" y="4168291"/>
            <a:ext cx="203892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Larval Density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D72BAF-7066-F54F-B14B-71CAA1CF41CB}"/>
              </a:ext>
            </a:extLst>
          </p:cNvPr>
          <p:cNvSpPr txBox="1"/>
          <p:nvPr/>
        </p:nvSpPr>
        <p:spPr>
          <a:xfrm>
            <a:off x="391563" y="2280507"/>
            <a:ext cx="203892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Receptivity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BC461C0-7389-E344-9BBE-D9F118959E15}"/>
              </a:ext>
            </a:extLst>
          </p:cNvPr>
          <p:cNvSpPr txBox="1"/>
          <p:nvPr/>
        </p:nvSpPr>
        <p:spPr>
          <a:xfrm>
            <a:off x="2780509" y="3536298"/>
            <a:ext cx="222245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Seasonality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5907A57-AE80-A64F-AF9E-A6842706425F}"/>
              </a:ext>
            </a:extLst>
          </p:cNvPr>
          <p:cNvSpPr txBox="1"/>
          <p:nvPr/>
        </p:nvSpPr>
        <p:spPr>
          <a:xfrm>
            <a:off x="5565006" y="5118061"/>
            <a:ext cx="222245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Resistance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1D1828C-72F8-A04C-9E9F-7F6A7DC13283}"/>
              </a:ext>
            </a:extLst>
          </p:cNvPr>
          <p:cNvSpPr txBox="1"/>
          <p:nvPr/>
        </p:nvSpPr>
        <p:spPr>
          <a:xfrm>
            <a:off x="5565005" y="5747052"/>
            <a:ext cx="222245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Resistance Status / Intensity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947C456-2243-C548-A756-BEEB42FFF46D}"/>
              </a:ext>
            </a:extLst>
          </p:cNvPr>
          <p:cNvSpPr txBox="1"/>
          <p:nvPr/>
        </p:nvSpPr>
        <p:spPr>
          <a:xfrm>
            <a:off x="2746537" y="1597694"/>
            <a:ext cx="2222452" cy="369332"/>
          </a:xfrm>
          <a:prstGeom prst="rect">
            <a:avLst/>
          </a:prstGeom>
          <a:solidFill>
            <a:srgbClr val="F8942B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LLINs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3881BBF-730C-C343-8F43-34A94C323FBC}"/>
              </a:ext>
            </a:extLst>
          </p:cNvPr>
          <p:cNvSpPr txBox="1"/>
          <p:nvPr/>
        </p:nvSpPr>
        <p:spPr>
          <a:xfrm>
            <a:off x="2743200" y="1590431"/>
            <a:ext cx="2222452" cy="369332"/>
          </a:xfrm>
          <a:prstGeom prst="rect">
            <a:avLst/>
          </a:prstGeom>
          <a:solidFill>
            <a:srgbClr val="F8942B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Larval Control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94055E1-E7C0-3E4D-8357-8E4C9EA73FBE}"/>
              </a:ext>
            </a:extLst>
          </p:cNvPr>
          <p:cNvSpPr txBox="1"/>
          <p:nvPr/>
        </p:nvSpPr>
        <p:spPr>
          <a:xfrm>
            <a:off x="2743200" y="1600200"/>
            <a:ext cx="2222452" cy="369332"/>
          </a:xfrm>
          <a:prstGeom prst="rect">
            <a:avLst/>
          </a:prstGeom>
          <a:solidFill>
            <a:srgbClr val="F8942B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IRS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B53B7D9-769D-C146-B678-65FA5B3B7F2B}"/>
              </a:ext>
            </a:extLst>
          </p:cNvPr>
          <p:cNvSpPr txBox="1"/>
          <p:nvPr/>
        </p:nvSpPr>
        <p:spPr>
          <a:xfrm>
            <a:off x="5745301" y="2649493"/>
            <a:ext cx="139118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Gill Sans MT" panose="020B0502020104020203" pitchFamily="34" charset="77"/>
              </a:rPr>
              <a:t>Changes in </a:t>
            </a:r>
          </a:p>
          <a:p>
            <a:r>
              <a:rPr lang="en-US" dirty="0">
                <a:solidFill>
                  <a:srgbClr val="FF6600"/>
                </a:solidFill>
                <a:latin typeface="Gill Sans MT" panose="020B0502020104020203" pitchFamily="34" charset="77"/>
              </a:rPr>
              <a:t>Composition</a:t>
            </a:r>
          </a:p>
        </p:txBody>
      </p:sp>
      <p:sp>
        <p:nvSpPr>
          <p:cNvPr id="48" name="Curved Left Arrow 47">
            <a:extLst>
              <a:ext uri="{FF2B5EF4-FFF2-40B4-BE49-F238E27FC236}">
                <a16:creationId xmlns:a16="http://schemas.microsoft.com/office/drawing/2014/main" xmlns="" id="{BC4DE095-D72F-A746-80D4-2159897BA3D9}"/>
              </a:ext>
            </a:extLst>
          </p:cNvPr>
          <p:cNvSpPr/>
          <p:nvPr/>
        </p:nvSpPr>
        <p:spPr>
          <a:xfrm>
            <a:off x="5211372" y="2300783"/>
            <a:ext cx="533929" cy="1451582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9ABFF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49" name="Curved Left Arrow 48">
            <a:extLst>
              <a:ext uri="{FF2B5EF4-FFF2-40B4-BE49-F238E27FC236}">
                <a16:creationId xmlns:a16="http://schemas.microsoft.com/office/drawing/2014/main" xmlns="" id="{FBAA2B6B-7989-E947-A364-CD52B293B609}"/>
              </a:ext>
            </a:extLst>
          </p:cNvPr>
          <p:cNvSpPr/>
          <p:nvPr/>
        </p:nvSpPr>
        <p:spPr>
          <a:xfrm>
            <a:off x="7914832" y="5177190"/>
            <a:ext cx="263647" cy="1041993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rgbClr val="D7E6FC"/>
          </a:solidFill>
          <a:ln>
            <a:solidFill>
              <a:srgbClr val="9ABFF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2C77EA85-442A-0141-B6CF-5EAB2B996C1B}"/>
              </a:ext>
            </a:extLst>
          </p:cNvPr>
          <p:cNvCxnSpPr/>
          <p:nvPr/>
        </p:nvCxnSpPr>
        <p:spPr>
          <a:xfrm>
            <a:off x="2517027" y="3070432"/>
            <a:ext cx="0" cy="1269892"/>
          </a:xfrm>
          <a:prstGeom prst="line">
            <a:avLst/>
          </a:prstGeom>
          <a:ln>
            <a:solidFill>
              <a:srgbClr val="9ABFF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urved Left Arrow 50">
            <a:extLst>
              <a:ext uri="{FF2B5EF4-FFF2-40B4-BE49-F238E27FC236}">
                <a16:creationId xmlns:a16="http://schemas.microsoft.com/office/drawing/2014/main" xmlns="" id="{14B9B4DB-9882-9242-B55F-2C5258AB86BE}"/>
              </a:ext>
            </a:extLst>
          </p:cNvPr>
          <p:cNvSpPr/>
          <p:nvPr/>
        </p:nvSpPr>
        <p:spPr>
          <a:xfrm>
            <a:off x="7361670" y="2908715"/>
            <a:ext cx="425792" cy="2044321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9ABFF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A15EB8E-56E4-AB49-95D3-DC11366F8DC6}"/>
              </a:ext>
            </a:extLst>
          </p:cNvPr>
          <p:cNvSpPr txBox="1"/>
          <p:nvPr/>
        </p:nvSpPr>
        <p:spPr>
          <a:xfrm>
            <a:off x="2789073" y="4795656"/>
            <a:ext cx="2218173" cy="369332"/>
          </a:xfrm>
          <a:prstGeom prst="rect">
            <a:avLst/>
          </a:prstGeom>
          <a:solidFill>
            <a:srgbClr val="FFC000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Resting Location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36C38AB-7A93-1842-A530-CB66851732A9}"/>
              </a:ext>
            </a:extLst>
          </p:cNvPr>
          <p:cNvSpPr txBox="1"/>
          <p:nvPr/>
        </p:nvSpPr>
        <p:spPr>
          <a:xfrm>
            <a:off x="2782661" y="5425978"/>
            <a:ext cx="2222457" cy="369332"/>
          </a:xfrm>
          <a:prstGeom prst="rect">
            <a:avLst/>
          </a:prstGeom>
          <a:solidFill>
            <a:srgbClr val="FFC000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Insecticide Resistance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B32C172-204F-E34C-AFA5-7A90F4955F4E}"/>
              </a:ext>
            </a:extLst>
          </p:cNvPr>
          <p:cNvSpPr txBox="1"/>
          <p:nvPr/>
        </p:nvSpPr>
        <p:spPr>
          <a:xfrm>
            <a:off x="2784791" y="4168291"/>
            <a:ext cx="2222455" cy="369332"/>
          </a:xfrm>
          <a:prstGeom prst="rect">
            <a:avLst/>
          </a:prstGeom>
          <a:solidFill>
            <a:srgbClr val="FFC000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Biting Behaviors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2D54E38-95E8-3646-95CA-27112B08B655}"/>
              </a:ext>
            </a:extLst>
          </p:cNvPr>
          <p:cNvSpPr txBox="1"/>
          <p:nvPr/>
        </p:nvSpPr>
        <p:spPr>
          <a:xfrm>
            <a:off x="5565005" y="3854497"/>
            <a:ext cx="777626" cy="369332"/>
          </a:xfrm>
          <a:prstGeom prst="rect">
            <a:avLst/>
          </a:prstGeom>
          <a:solidFill>
            <a:srgbClr val="FFC000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Place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9E0AA9C-D11A-3E4E-92E5-9855C9113954}"/>
              </a:ext>
            </a:extLst>
          </p:cNvPr>
          <p:cNvSpPr txBox="1"/>
          <p:nvPr/>
        </p:nvSpPr>
        <p:spPr>
          <a:xfrm>
            <a:off x="5565005" y="4483834"/>
            <a:ext cx="777626" cy="369332"/>
          </a:xfrm>
          <a:prstGeom prst="rect">
            <a:avLst/>
          </a:prstGeom>
          <a:solidFill>
            <a:srgbClr val="FFC000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Time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CD0CEDF-8C7D-D549-A83E-EB62BFA77D81}"/>
              </a:ext>
            </a:extLst>
          </p:cNvPr>
          <p:cNvSpPr txBox="1"/>
          <p:nvPr/>
        </p:nvSpPr>
        <p:spPr>
          <a:xfrm>
            <a:off x="391563" y="3549094"/>
            <a:ext cx="2038921" cy="369332"/>
          </a:xfrm>
          <a:prstGeom prst="rect">
            <a:avLst/>
          </a:prstGeom>
          <a:solidFill>
            <a:srgbClr val="FFC000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Habitat Occupancy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5F361E8-3162-AB4A-91B1-B60DF446A1E8}"/>
              </a:ext>
            </a:extLst>
          </p:cNvPr>
          <p:cNvSpPr txBox="1"/>
          <p:nvPr/>
        </p:nvSpPr>
        <p:spPr>
          <a:xfrm>
            <a:off x="8051064" y="4795656"/>
            <a:ext cx="1234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Gill Sans MT" panose="020B0502020104020203" pitchFamily="34" charset="77"/>
              </a:rPr>
              <a:t>Emergence</a:t>
            </a:r>
          </a:p>
          <a:p>
            <a:r>
              <a:rPr lang="en-US" dirty="0">
                <a:solidFill>
                  <a:srgbClr val="FF6600"/>
                </a:solidFill>
                <a:latin typeface="Gill Sans MT" panose="020B0502020104020203" pitchFamily="34" charset="77"/>
              </a:rPr>
              <a:t>Spread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D078C9B6-AABB-434A-AF15-BFBD2B063470}"/>
              </a:ext>
            </a:extLst>
          </p:cNvPr>
          <p:cNvSpPr txBox="1"/>
          <p:nvPr/>
        </p:nvSpPr>
        <p:spPr>
          <a:xfrm>
            <a:off x="7715172" y="3218954"/>
            <a:ext cx="12556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Gill Sans MT" panose="020B0502020104020203" pitchFamily="34" charset="77"/>
              </a:rPr>
              <a:t>Changes in </a:t>
            </a:r>
          </a:p>
          <a:p>
            <a:r>
              <a:rPr lang="en-US" dirty="0">
                <a:solidFill>
                  <a:srgbClr val="FF6600"/>
                </a:solidFill>
                <a:latin typeface="Gill Sans MT" panose="020B0502020104020203" pitchFamily="34" charset="77"/>
              </a:rPr>
              <a:t>Behavior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9E10691-ADC8-A449-A088-0A2FAB468F3A}"/>
              </a:ext>
            </a:extLst>
          </p:cNvPr>
          <p:cNvSpPr txBox="1"/>
          <p:nvPr/>
        </p:nvSpPr>
        <p:spPr>
          <a:xfrm>
            <a:off x="454850" y="477536"/>
            <a:ext cx="6221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77"/>
              </a:rPr>
              <a:t>Minimum Essential Indicators</a:t>
            </a:r>
          </a:p>
        </p:txBody>
      </p:sp>
    </p:spTree>
    <p:extLst>
      <p:ext uri="{BB962C8B-B14F-4D97-AF65-F5344CB8AC3E}">
        <p14:creationId xmlns:p14="http://schemas.microsoft.com/office/powerpoint/2010/main" val="2528912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/>
      <p:bldP spid="48" grpId="0" animBg="1"/>
      <p:bldP spid="49" grpId="0" animBg="1"/>
      <p:bldP spid="51" grpId="0" animBg="1"/>
      <p:bldP spid="52" grpId="0" animBg="1"/>
      <p:bldP spid="52" grpId="1" animBg="1"/>
      <p:bldP spid="53" grpId="0" animBg="1"/>
      <p:bldP spid="53" grpId="1" animBg="1"/>
      <p:bldP spid="53" grpId="2" animBg="1"/>
      <p:bldP spid="53" grpId="3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53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Gill Sans MT" panose="020B0502020104020203" pitchFamily="34" charset="77"/>
              </a:rPr>
              <a:t>How Does the ESPT Work?</a:t>
            </a:r>
            <a:endParaRPr lang="en-US" sz="4000" dirty="0">
              <a:latin typeface="Gill Sans MT" panose="020B0502020104020203" pitchFamily="34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snow, table, covered, food&#10;&#10;Description automatically generated">
            <a:extLst>
              <a:ext uri="{FF2B5EF4-FFF2-40B4-BE49-F238E27FC236}">
                <a16:creationId xmlns:a16="http://schemas.microsoft.com/office/drawing/2014/main" xmlns="" id="{9DF1A0EF-4552-CC49-8539-23779AA7E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1" t="22289"/>
          <a:stretch/>
        </p:blipFill>
        <p:spPr>
          <a:xfrm>
            <a:off x="0" y="1210351"/>
            <a:ext cx="9144000" cy="58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17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4251</TotalTime>
  <Words>1883</Words>
  <Application>Microsoft Office PowerPoint</Application>
  <PresentationFormat>On-screen Show (4:3)</PresentationFormat>
  <Paragraphs>368</Paragraphs>
  <Slides>39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Garamond</vt:lpstr>
      <vt:lpstr>Gill Sans MT</vt:lpstr>
      <vt:lpstr>Times New Roman</vt:lpstr>
      <vt:lpstr>Verdana</vt:lpstr>
      <vt:lpstr>Wingdings</vt:lpstr>
      <vt:lpstr>Office Theme</vt:lpstr>
      <vt:lpstr>Advancing Progress in Malaria Control:  Optimizing the Collection, Analysis, and Use of Entomological Data for Vector Control Decision-Making.</vt:lpstr>
      <vt:lpstr>Our Presenters</vt:lpstr>
      <vt:lpstr>What is the Entomological Surveillance Planning Tool (ESPT?)</vt:lpstr>
      <vt:lpstr>PowerPoint Presentation</vt:lpstr>
      <vt:lpstr>Objectives of the ESPT</vt:lpstr>
      <vt:lpstr>Key ESPT Principles</vt:lpstr>
      <vt:lpstr>Three Key ESPT Principles</vt:lpstr>
      <vt:lpstr>PowerPoint Presentation</vt:lpstr>
      <vt:lpstr>How Does the ESPT Work?</vt:lpstr>
      <vt:lpstr>ESPT 2.0</vt:lpstr>
      <vt:lpstr>Examples of ESPT Application</vt:lpstr>
      <vt:lpstr>Are LLINs an Effective Vector Control Tool?    </vt:lpstr>
      <vt:lpstr>PowerPoint Presentation</vt:lpstr>
      <vt:lpstr>Key Findings: Vector Behaviors</vt:lpstr>
      <vt:lpstr>Key Findings: Human Behaviors</vt:lpstr>
      <vt:lpstr>Key Findings: Human Behaviors</vt:lpstr>
      <vt:lpstr>Key Findings: Human-Vector Exposure</vt:lpstr>
      <vt:lpstr>Key Findings: Human-Vector Exposure </vt:lpstr>
      <vt:lpstr>What Can We Do? </vt:lpstr>
      <vt:lpstr>Implementation of Evidence-Based Decision</vt:lpstr>
      <vt:lpstr>Answering the Program’s Question</vt:lpstr>
      <vt:lpstr>IRS and Insecticide Resistance: Is IRS an Effective Intervention in My Area? </vt:lpstr>
      <vt:lpstr>Answering the Program’s Question</vt:lpstr>
      <vt:lpstr>Use Of Entomological Data For Vector Control Decision Making Case Example Of Cote d’Ivoire</vt:lpstr>
      <vt:lpstr>Vector Control Background in CI</vt:lpstr>
      <vt:lpstr>PMI VectorLink Approach and Change in Vector Control Procedures</vt:lpstr>
      <vt:lpstr>Entomology Data Collection per ESPT Monitoring Methods</vt:lpstr>
      <vt:lpstr>Entomology Data Collection Methods </vt:lpstr>
      <vt:lpstr>Pyrethroid Resistance</vt:lpstr>
      <vt:lpstr>Chlorfenapyr Susceptibility Status</vt:lpstr>
      <vt:lpstr>LLIN Decision Making</vt:lpstr>
      <vt:lpstr>LLIN Distribution Stratification Map</vt:lpstr>
      <vt:lpstr>Susceptibility to IRS Insecticides and Entomological Inoculation Rate (EIR)</vt:lpstr>
      <vt:lpstr>IRS Decision Making</vt:lpstr>
      <vt:lpstr>Way Forward</vt:lpstr>
      <vt:lpstr>Summary</vt:lpstr>
      <vt:lpstr>PowerPoint Presentation</vt:lpstr>
      <vt:lpstr>Partnerships</vt:lpstr>
      <vt:lpstr>Thank You!</vt:lpstr>
    </vt:vector>
  </TitlesOfParts>
  <Company>Abt Associates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Sabol</dc:creator>
  <cp:lastModifiedBy>Cheyenne Cook</cp:lastModifiedBy>
  <cp:revision>293</cp:revision>
  <dcterms:created xsi:type="dcterms:W3CDTF">2018-01-16T21:46:14Z</dcterms:created>
  <dcterms:modified xsi:type="dcterms:W3CDTF">2020-11-16T15:47:56Z</dcterms:modified>
</cp:coreProperties>
</file>