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31"/>
  </p:notesMasterIdLst>
  <p:handoutMasterIdLst>
    <p:handoutMasterId r:id="rId32"/>
  </p:handoutMasterIdLst>
  <p:sldIdLst>
    <p:sldId id="260" r:id="rId6"/>
    <p:sldId id="407" r:id="rId7"/>
    <p:sldId id="438" r:id="rId8"/>
    <p:sldId id="439" r:id="rId9"/>
    <p:sldId id="408" r:id="rId10"/>
    <p:sldId id="430" r:id="rId11"/>
    <p:sldId id="424" r:id="rId12"/>
    <p:sldId id="397" r:id="rId13"/>
    <p:sldId id="440" r:id="rId14"/>
    <p:sldId id="379" r:id="rId15"/>
    <p:sldId id="273" r:id="rId16"/>
    <p:sldId id="422" r:id="rId17"/>
    <p:sldId id="436" r:id="rId18"/>
    <p:sldId id="423" r:id="rId19"/>
    <p:sldId id="426" r:id="rId20"/>
    <p:sldId id="427" r:id="rId21"/>
    <p:sldId id="428" r:id="rId22"/>
    <p:sldId id="431" r:id="rId23"/>
    <p:sldId id="432" r:id="rId24"/>
    <p:sldId id="433" r:id="rId25"/>
    <p:sldId id="434" r:id="rId26"/>
    <p:sldId id="441" r:id="rId27"/>
    <p:sldId id="435" r:id="rId28"/>
    <p:sldId id="437" r:id="rId29"/>
    <p:sldId id="3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cCarty" initials="LM" lastIdx="10" clrIdx="0">
    <p:extLst>
      <p:ext uri="{19B8F6BF-5375-455C-9EA6-DF929625EA0E}">
        <p15:presenceInfo xmlns:p15="http://schemas.microsoft.com/office/powerpoint/2012/main" userId="S-1-5-21-4161449151-3199555679-2224323722-39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00C808-AF72-5F40-A7A3-3076AAFCB2FA}" v="1" dt="2019-06-03T16:13:11.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1"/>
    <p:restoredTop sz="91639"/>
  </p:normalViewPr>
  <p:slideViewPr>
    <p:cSldViewPr snapToGrid="0">
      <p:cViewPr varScale="1">
        <p:scale>
          <a:sx n="93" d="100"/>
          <a:sy n="93" d="100"/>
        </p:scale>
        <p:origin x="20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6AC660-5089-8345-B86E-F31224BABB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F1D594-0539-3846-A4C3-FC706566C2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904C35-A407-2340-88F9-9312FE19C58A}" type="datetimeFigureOut">
              <a:rPr lang="en-US" smtClean="0"/>
              <a:t>6/3/19</a:t>
            </a:fld>
            <a:endParaRPr lang="en-US"/>
          </a:p>
        </p:txBody>
      </p:sp>
      <p:sp>
        <p:nvSpPr>
          <p:cNvPr id="4" name="Footer Placeholder 3">
            <a:extLst>
              <a:ext uri="{FF2B5EF4-FFF2-40B4-BE49-F238E27FC236}">
                <a16:creationId xmlns:a16="http://schemas.microsoft.com/office/drawing/2014/main" id="{2FC4A354-DCF0-DE4A-8989-3975B3414A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7D51CD-5AA8-A944-8D97-A1FA94EBD6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0E95DA-EF26-EA41-8350-C37240229EAC}" type="slidenum">
              <a:rPr lang="en-US" smtClean="0"/>
              <a:t>‹#›</a:t>
            </a:fld>
            <a:endParaRPr lang="en-US"/>
          </a:p>
        </p:txBody>
      </p:sp>
    </p:spTree>
    <p:extLst>
      <p:ext uri="{BB962C8B-B14F-4D97-AF65-F5344CB8AC3E}">
        <p14:creationId xmlns:p14="http://schemas.microsoft.com/office/powerpoint/2010/main" val="2323958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B4618-F581-458B-BCB0-342FF765780C}" type="datetimeFigureOut">
              <a:rPr lang="en-US" smtClean="0"/>
              <a:t>6/3/19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07C14-799D-4803-824A-B39A79EC11BF}" type="slidenum">
              <a:rPr lang="en-US" smtClean="0"/>
              <a:t>‹#›</a:t>
            </a:fld>
            <a:endParaRPr lang="en-US"/>
          </a:p>
        </p:txBody>
      </p:sp>
    </p:spTree>
    <p:extLst>
      <p:ext uri="{BB962C8B-B14F-4D97-AF65-F5344CB8AC3E}">
        <p14:creationId xmlns:p14="http://schemas.microsoft.com/office/powerpoint/2010/main" val="244242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baseline="0" dirty="0"/>
              <a:t>Le travail à travers 24 pays (23 en Afrique sub-saharienne et au Cambodge)</a:t>
            </a:r>
          </a:p>
          <a:p>
            <a:endParaRPr lang="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678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043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250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59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41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20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94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sz="1200" b="0" i="0" u="none" baseline="0">
                <a:effectLst/>
              </a:rPr>
              <a:t> </a:t>
            </a:r>
            <a:r>
              <a:rPr lang="fr" sz="1200" b="0" i="0" u="none" kern="1200" baseline="0">
                <a:effectLst/>
              </a:rPr>
              <a:t> </a:t>
            </a:r>
            <a:r>
              <a:rPr lang="fr" sz="1200" b="0" i="0" u="none" kern="1200" baseline="0">
                <a:solidFill>
                  <a:schemeClr val="dk1"/>
                </a:solidFill>
                <a:effectLst/>
              </a:rPr>
              <a:t> </a:t>
            </a:r>
            <a:r>
              <a:rPr lang="fr" sz="1200" b="0" i="0" u="none" kern="1200" baseline="0">
                <a:solidFill>
                  <a:schemeClr val="dk1"/>
                </a:solidFill>
                <a:effectLst/>
                <a:latin typeface="+mn-lt"/>
                <a:ea typeface="+mn-ea"/>
                <a:cs typeface="+mn-cs"/>
              </a:rPr>
              <a:t> S'appuyant sur une approche éprouvée développée dans le cadre du programme VectorWorks de PMI, VectorLink utilisera NetCalc pour analyser le potentiel de couverture des canaux prioritaires (chaque canal individuellement et par une combinaison de canaux prioritaires). ) afin d’identifier les options qui permettent de maintenir le plus efficacement et le plus efficacement possible la couverture de MILD </a:t>
            </a:r>
            <a:r>
              <a:rPr lang="fr" sz="1200" b="0" i="0" u="none" kern="1200" baseline="0">
                <a:solidFill>
                  <a:schemeClr val="dk1"/>
                </a:solidFill>
                <a:effectLst/>
              </a:rPr>
              <a:t> </a:t>
            </a:r>
            <a:r>
              <a:rPr lang="fr" sz="1200" b="0" i="0" u="none" kern="1200" baseline="0">
                <a:effectLst/>
              </a:rPr>
              <a:t> </a:t>
            </a:r>
            <a:r>
              <a:rPr lang="fr" sz="1200" b="0" i="0" u="none" baseline="0">
                <a:effectLst/>
              </a:rPr>
              <a:t> </a:t>
            </a:r>
            <a:r>
              <a:rPr lang="fr" b="0" i="0" u="none" baseline="0">
                <a:effectLst/>
              </a:rPr>
              <a:t> </a:t>
            </a:r>
            <a:endParaRPr lang="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62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8AB09-3341-5142-BD7E-6C8F2A782CF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52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rtl="0"/>
            <a:r>
              <a:rPr lang="fr" b="0" i="0" u="none" baseline="0"/>
              <a:t>Justification de la hiérarchisation des ressources</a:t>
            </a:r>
          </a:p>
          <a:p>
            <a:pPr lvl="1" algn="l" rtl="0"/>
            <a:r>
              <a:rPr lang="fr" b="0" i="0" u="none" baseline="0"/>
              <a:t>-À des niveaux élevés de couverture – rendements décroissants. </a:t>
            </a:r>
          </a:p>
          <a:p>
            <a:pPr lvl="1" algn="l" rtl="0"/>
            <a:r>
              <a:rPr lang="fr" b="0" i="0" u="none" baseline="0"/>
              <a:t>- Un financement global a atteint un sommet</a:t>
            </a:r>
          </a:p>
          <a:p>
            <a:pPr lvl="1" algn="l" rtl="0"/>
            <a:r>
              <a:rPr lang="fr" b="0" i="0" u="none" baseline="0"/>
              <a:t>- "Une approche unique" n'est pas la plus efficace</a:t>
            </a:r>
          </a:p>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67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4DB07C14-799D-4803-824A-B39A79EC11BF}" type="slidenum">
              <a:rPr/>
              <a:t>8</a:t>
            </a:fld>
            <a:endParaRPr lang="fr"/>
          </a:p>
        </p:txBody>
      </p:sp>
    </p:spTree>
    <p:extLst>
      <p:ext uri="{BB962C8B-B14F-4D97-AF65-F5344CB8AC3E}">
        <p14:creationId xmlns:p14="http://schemas.microsoft.com/office/powerpoint/2010/main" val="2496134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4DB07C14-799D-4803-824A-B39A79EC11BF}" type="slidenum">
              <a:rPr/>
              <a:t>9</a:t>
            </a:fld>
            <a:endParaRPr lang="fr"/>
          </a:p>
        </p:txBody>
      </p:sp>
    </p:spTree>
    <p:extLst>
      <p:ext uri="{BB962C8B-B14F-4D97-AF65-F5344CB8AC3E}">
        <p14:creationId xmlns:p14="http://schemas.microsoft.com/office/powerpoint/2010/main" val="1570396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sz="1200" kern="1200">
              <a:solidFill>
                <a:schemeClr val="tx1"/>
              </a:solidFill>
              <a:effectLst/>
              <a:latin typeface="+mn-lt"/>
              <a:ea typeface="+mn-ea"/>
              <a:cs typeface="+mn-cs"/>
            </a:endParaRPr>
          </a:p>
          <a:p>
            <a:endParaRPr lang="f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01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b="0" i="0" u="none" baseline="0"/>
              <a:t>Avec ce modèle, nous guiderons les gens dans la présentation des informations clés de chaque diapositive avant d’arriver aux résultats une occasion de reconnaître le niveau de détail écrit que nous partageons avec les participants / la communauté mondiale.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50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50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65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2275F-1559-F642-A59A-888FBB6E750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17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B2F6BF-AE5C-4391-90BF-E1F6EE33434C}"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29BCB-CAD6-4587-9860-E003E0110CD1}" type="slidenum">
              <a:rPr lang="en-US" smtClean="0"/>
              <a:t>‹#›</a:t>
            </a:fld>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7886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B2F6BF-AE5C-4391-90BF-E1F6EE33434C}"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29BCB-CAD6-4587-9860-E003E0110CD1}" type="slidenum">
              <a:rPr lang="en-US" smtClean="0"/>
              <a:t>‹#›</a:t>
            </a:fld>
            <a:endParaRPr lang="en-US"/>
          </a:p>
        </p:txBody>
      </p:sp>
    </p:spTree>
    <p:extLst>
      <p:ext uri="{BB962C8B-B14F-4D97-AF65-F5344CB8AC3E}">
        <p14:creationId xmlns:p14="http://schemas.microsoft.com/office/powerpoint/2010/main" val="365369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B2F6BF-AE5C-4391-90BF-E1F6EE33434C}"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29BCB-CAD6-4587-9860-E003E0110CD1}" type="slidenum">
              <a:rPr lang="en-US" smtClean="0"/>
              <a:t>‹#›</a:t>
            </a:fld>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Tree>
    <p:extLst>
      <p:ext uri="{BB962C8B-B14F-4D97-AF65-F5344CB8AC3E}">
        <p14:creationId xmlns:p14="http://schemas.microsoft.com/office/powerpoint/2010/main" val="186805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410200"/>
          </a:xfrm>
          <a:prstGeom prst="rect">
            <a:avLst/>
          </a:prstGeom>
        </p:spPr>
      </p:pic>
      <p:sp>
        <p:nvSpPr>
          <p:cNvPr id="2" name="Title 1"/>
          <p:cNvSpPr>
            <a:spLocks noGrp="1"/>
          </p:cNvSpPr>
          <p:nvPr>
            <p:ph type="ctrTitle" hasCustomPrompt="1"/>
          </p:nvPr>
        </p:nvSpPr>
        <p:spPr>
          <a:xfrm>
            <a:off x="0" y="33528"/>
            <a:ext cx="4572000" cy="1981200"/>
          </a:xfrm>
          <a:prstGeom prst="rect">
            <a:avLst/>
          </a:prstGeom>
        </p:spPr>
        <p:txBody>
          <a:bodyPr/>
          <a:lstStyle>
            <a:lvl1pPr algn="l">
              <a:defRPr b="1" baseline="0">
                <a:solidFill>
                  <a:schemeClr val="bg1"/>
                </a:solidFill>
                <a:latin typeface="Arial" panose="020B0604020202020204" pitchFamily="34" charset="0"/>
                <a:cs typeface="Arial" panose="020B0604020202020204" pitchFamily="34" charset="0"/>
              </a:defRPr>
            </a:lvl1pPr>
          </a:lstStyle>
          <a:p>
            <a:br>
              <a:rPr lang="en-US"/>
            </a:br>
            <a:br>
              <a:rPr lang="en-US"/>
            </a:br>
            <a:r>
              <a:rPr lang="en-US"/>
              <a:t>Title</a:t>
            </a:r>
            <a:br>
              <a:rPr lang="en-US"/>
            </a:br>
            <a:r>
              <a:rPr lang="en-US"/>
              <a:t>Title Line 2</a:t>
            </a:r>
            <a:br>
              <a:rPr lang="en-US"/>
            </a:br>
            <a:br>
              <a:rPr lang="en-US"/>
            </a:br>
            <a:br>
              <a:rPr lang="en-US"/>
            </a:br>
            <a:endParaRPr lang="en-US"/>
          </a:p>
        </p:txBody>
      </p:sp>
      <p:sp>
        <p:nvSpPr>
          <p:cNvPr id="6" name="Title 1"/>
          <p:cNvSpPr txBox="1">
            <a:spLocks/>
          </p:cNvSpPr>
          <p:nvPr userDrawn="1"/>
        </p:nvSpPr>
        <p:spPr>
          <a:xfrm>
            <a:off x="3733800" y="2895600"/>
            <a:ext cx="5334000" cy="4171097"/>
          </a:xfrm>
          <a:prstGeom prst="rect">
            <a:avLst/>
          </a:prstGeom>
          <a:effectLst/>
        </p:spPr>
        <p:txBody>
          <a:bodyPr vert="horz" anchor="ctr">
            <a:normAutofit/>
            <a:scene3d>
              <a:camera prst="orthographicFront"/>
              <a:lightRig rig="soft" dir="t"/>
            </a:scene3d>
            <a:sp3d prstMaterial="softEdge">
              <a:bevelT w="25400" h="25400"/>
            </a:sp3d>
          </a:bodyPr>
          <a:lstStyle>
            <a:lvl1pPr algn="r" defTabSz="914400" rtl="0" eaLnBrk="1" latinLnBrk="0" hangingPunct="1">
              <a:spcBef>
                <a:spcPct val="0"/>
              </a:spcBef>
              <a:buNone/>
              <a:defRPr sz="3600" kern="1200" baseline="0">
                <a:ln>
                  <a:noFill/>
                </a:ln>
                <a:solidFill>
                  <a:srgbClr val="002A6C"/>
                </a:solidFill>
                <a:effectLst/>
                <a:latin typeface="Arial" panose="020B0604020202020204" pitchFamily="34" charset="0"/>
                <a:ea typeface="+mj-ea"/>
                <a:cs typeface="Arial" panose="020B0604020202020204" pitchFamily="34" charset="0"/>
              </a:defRPr>
            </a:lvl1pPr>
          </a:lstStyle>
          <a:p>
            <a:br>
              <a:rPr lang="en-US" b="1"/>
            </a:br>
            <a:endParaRPr lang="en-US" b="1"/>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0288" y="5486400"/>
            <a:ext cx="3916948" cy="974308"/>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81600" y="5504597"/>
            <a:ext cx="3477757" cy="99060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747240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NIGER - Revue du processus de distribution continue de MILD</a:t>
            </a:r>
          </a:p>
        </p:txBody>
      </p:sp>
      <p:sp>
        <p:nvSpPr>
          <p:cNvPr id="6" name="Slide Number Placeholder 5"/>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2496770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NIGER - Revue du processus de distribution continue de MILD</a:t>
            </a:r>
          </a:p>
        </p:txBody>
      </p:sp>
      <p:sp>
        <p:nvSpPr>
          <p:cNvPr id="6" name="Slide Number Placeholder 5"/>
          <p:cNvSpPr>
            <a:spLocks noGrp="1"/>
          </p:cNvSpPr>
          <p:nvPr>
            <p:ph type="sldNum" sz="quarter" idx="12"/>
          </p:nvPr>
        </p:nvSpPr>
        <p:spPr/>
        <p:txBody>
          <a:bodyPr/>
          <a:lstStyle/>
          <a:p>
            <a:fld id="{FC3B48CF-7C8F-46A0-848A-C64E07C2F07C}" type="slidenum">
              <a:rPr lang="en-US" smtClean="0"/>
              <a:t>‹#›</a:t>
            </a:fld>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Tree>
    <p:extLst>
      <p:ext uri="{BB962C8B-B14F-4D97-AF65-F5344CB8AC3E}">
        <p14:creationId xmlns:p14="http://schemas.microsoft.com/office/powerpoint/2010/main" val="2503430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NIGER - Revue du processus de distribution continue de MILD</a:t>
            </a:r>
          </a:p>
        </p:txBody>
      </p:sp>
      <p:sp>
        <p:nvSpPr>
          <p:cNvPr id="7" name="Slide Number Placeholder 6"/>
          <p:cNvSpPr>
            <a:spLocks noGrp="1"/>
          </p:cNvSpPr>
          <p:nvPr>
            <p:ph type="sldNum" sz="quarter" idx="12"/>
          </p:nvPr>
        </p:nvSpPr>
        <p:spPr/>
        <p:txBody>
          <a:bodyPr/>
          <a:lstStyle/>
          <a:p>
            <a:fld id="{FC3B48CF-7C8F-46A0-848A-C64E07C2F07C}" type="slidenum">
              <a:rPr lang="en-US" smtClean="0"/>
              <a:t>‹#›</a:t>
            </a:fld>
            <a:endParaRPr lang="en-US"/>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287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NIGER - Revue du processus de distribution continue de MILD</a:t>
            </a:r>
          </a:p>
        </p:txBody>
      </p:sp>
      <p:sp>
        <p:nvSpPr>
          <p:cNvPr id="9" name="Slide Number Placeholder 8"/>
          <p:cNvSpPr>
            <a:spLocks noGrp="1"/>
          </p:cNvSpPr>
          <p:nvPr>
            <p:ph type="sldNum" sz="quarter" idx="12"/>
          </p:nvPr>
        </p:nvSpPr>
        <p:spPr/>
        <p:txBody>
          <a:bodyPr/>
          <a:lstStyle/>
          <a:p>
            <a:fld id="{FC3B48CF-7C8F-46A0-848A-C64E07C2F07C}" type="slidenum">
              <a:rPr lang="en-US" smtClean="0"/>
              <a:t>‹#›</a:t>
            </a:fld>
            <a:endParaRPr lang="en-US"/>
          </a:p>
        </p:txBody>
      </p:sp>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896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NIGER - Revue du processus de distribution continue de MILD</a:t>
            </a:r>
          </a:p>
        </p:txBody>
      </p:sp>
      <p:sp>
        <p:nvSpPr>
          <p:cNvPr id="5" name="Slide Number Placeholder 4"/>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331193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NIGER - Revue du processus de distribution continue de MILD</a:t>
            </a:r>
          </a:p>
        </p:txBody>
      </p:sp>
      <p:sp>
        <p:nvSpPr>
          <p:cNvPr id="4" name="Slide Number Placeholder 3"/>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905981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NIGER - Revue du processus de distribution continue de MILD</a:t>
            </a:r>
          </a:p>
        </p:txBody>
      </p:sp>
      <p:sp>
        <p:nvSpPr>
          <p:cNvPr id="7" name="Slide Number Placeholder 6"/>
          <p:cNvSpPr>
            <a:spLocks noGrp="1"/>
          </p:cNvSpPr>
          <p:nvPr>
            <p:ph type="sldNum" sz="quarter" idx="12"/>
          </p:nvPr>
        </p:nvSpPr>
        <p:spPr/>
        <p:txBody>
          <a:bodyPr/>
          <a:lstStyle/>
          <a:p>
            <a:fld id="{FC3B48CF-7C8F-46A0-848A-C64E07C2F07C}" type="slidenum">
              <a:rPr lang="en-US" smtClean="0"/>
              <a:t>‹#›</a:t>
            </a:fld>
            <a:endParaRPr lang="en-US"/>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73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B2F6BF-AE5C-4391-90BF-E1F6EE33434C}"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29BCB-CAD6-4587-9860-E003E0110CD1}" type="slidenum">
              <a:rPr lang="en-US" smtClean="0"/>
              <a:t>‹#›</a:t>
            </a:fld>
            <a:endParaRPr lang="en-US"/>
          </a:p>
        </p:txBody>
      </p:sp>
    </p:spTree>
    <p:extLst>
      <p:ext uri="{BB962C8B-B14F-4D97-AF65-F5344CB8AC3E}">
        <p14:creationId xmlns:p14="http://schemas.microsoft.com/office/powerpoint/2010/main" val="82757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NIGER - Revue du processus de distribution continue de MILD</a:t>
            </a:r>
          </a:p>
        </p:txBody>
      </p:sp>
      <p:sp>
        <p:nvSpPr>
          <p:cNvPr id="7" name="Slide Number Placeholder 6"/>
          <p:cNvSpPr>
            <a:spLocks noGrp="1"/>
          </p:cNvSpPr>
          <p:nvPr>
            <p:ph type="sldNum" sz="quarter" idx="12"/>
          </p:nvPr>
        </p:nvSpPr>
        <p:spPr/>
        <p:txBody>
          <a:bodyPr/>
          <a:lstStyle/>
          <a:p>
            <a:fld id="{FC3B48CF-7C8F-46A0-848A-C64E07C2F07C}" type="slidenum">
              <a:rPr lang="en-US" smtClean="0"/>
              <a:t>‹#›</a:t>
            </a:fld>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0334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NIGER - Revue du processus de distribution continue de MILD</a:t>
            </a:r>
          </a:p>
        </p:txBody>
      </p:sp>
      <p:sp>
        <p:nvSpPr>
          <p:cNvPr id="6" name="Slide Number Placeholder 5"/>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822471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NIGER - Revue du processus de distribution continue de MILD</a:t>
            </a:r>
          </a:p>
        </p:txBody>
      </p:sp>
      <p:sp>
        <p:nvSpPr>
          <p:cNvPr id="6" name="Slide Number Placeholder 5"/>
          <p:cNvSpPr>
            <a:spLocks noGrp="1"/>
          </p:cNvSpPr>
          <p:nvPr>
            <p:ph type="sldNum" sz="quarter" idx="12"/>
          </p:nvPr>
        </p:nvSpPr>
        <p:spPr/>
        <p:txBody>
          <a:bodyPr/>
          <a:lstStyle/>
          <a:p>
            <a:fld id="{FC3B48CF-7C8F-46A0-848A-C64E07C2F07C}" type="slidenum">
              <a:rPr lang="en-US" smtClean="0"/>
              <a:t>‹#›</a:t>
            </a:fld>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Tree>
    <p:extLst>
      <p:ext uri="{BB962C8B-B14F-4D97-AF65-F5344CB8AC3E}">
        <p14:creationId xmlns:p14="http://schemas.microsoft.com/office/powerpoint/2010/main" val="103322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B2F6BF-AE5C-4391-90BF-E1F6EE33434C}" type="datetimeFigureOut">
              <a:rPr lang="en-US" smtClean="0"/>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29BCB-CAD6-4587-9860-E003E0110CD1}" type="slidenum">
              <a:rPr lang="en-US" smtClean="0"/>
              <a:t>‹#›</a:t>
            </a:fld>
            <a:endParaRPr lang="en-US"/>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3040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7B2F6BF-AE5C-4391-90BF-E1F6EE33434C}"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29BCB-CAD6-4587-9860-E003E0110CD1}" type="slidenum">
              <a:rPr lang="en-US" smtClean="0"/>
              <a:t>‹#›</a:t>
            </a:fld>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418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7B2F6BF-AE5C-4391-90BF-E1F6EE33434C}" type="datetimeFigureOut">
              <a:rPr lang="en-US" smtClean="0"/>
              <a:t>6/3/19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29BCB-CAD6-4587-9860-E003E0110CD1}" type="slidenum">
              <a:rPr lang="en-US" smtClean="0"/>
              <a:t>‹#›</a:t>
            </a:fld>
            <a:endParaRPr lang="en-US"/>
          </a:p>
        </p:txBody>
      </p:sp>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33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B2F6BF-AE5C-4391-90BF-E1F6EE33434C}" type="datetimeFigureOut">
              <a:rPr lang="en-US" smtClean="0"/>
              <a:t>6/3/19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29BCB-CAD6-4587-9860-E003E0110CD1}" type="slidenum">
              <a:rPr lang="en-US" smtClean="0"/>
              <a:t>‹#›</a:t>
            </a:fld>
            <a:endParaRPr lang="en-US"/>
          </a:p>
        </p:txBody>
      </p:sp>
    </p:spTree>
    <p:extLst>
      <p:ext uri="{BB962C8B-B14F-4D97-AF65-F5344CB8AC3E}">
        <p14:creationId xmlns:p14="http://schemas.microsoft.com/office/powerpoint/2010/main" val="30058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2F6BF-AE5C-4391-90BF-E1F6EE33434C}" type="datetimeFigureOut">
              <a:rPr lang="en-US" smtClean="0"/>
              <a:t>6/3/19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29BCB-CAD6-4587-9860-E003E0110CD1}" type="slidenum">
              <a:rPr lang="en-US" smtClean="0"/>
              <a:t>‹#›</a:t>
            </a:fld>
            <a:endParaRPr lang="en-US"/>
          </a:p>
        </p:txBody>
      </p:sp>
    </p:spTree>
    <p:extLst>
      <p:ext uri="{BB962C8B-B14F-4D97-AF65-F5344CB8AC3E}">
        <p14:creationId xmlns:p14="http://schemas.microsoft.com/office/powerpoint/2010/main" val="250495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B2F6BF-AE5C-4391-90BF-E1F6EE33434C}"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29BCB-CAD6-4587-9860-E003E0110CD1}" type="slidenum">
              <a:rPr lang="en-US" smtClean="0"/>
              <a:t>‹#›</a:t>
            </a:fld>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5139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B2F6BF-AE5C-4391-90BF-E1F6EE33434C}" type="datetimeFigureOut">
              <a:rPr lang="en-US" smtClean="0"/>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29BCB-CAD6-4587-9860-E003E0110CD1}" type="slidenum">
              <a:rPr lang="en-US" smtClean="0"/>
              <a:t>‹#›</a:t>
            </a:fld>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6105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2F6BF-AE5C-4391-90BF-E1F6EE33434C}" type="datetimeFigureOut">
              <a:rPr lang="en-US" smtClean="0"/>
              <a:t>6/3/19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29BCB-CAD6-4587-9860-E003E0110CD1}" type="slidenum">
              <a:rPr lang="en-US" smtClean="0"/>
              <a:t>‹#›</a:t>
            </a:fld>
            <a:endParaRPr lang="en-US"/>
          </a:p>
        </p:txBody>
      </p:sp>
    </p:spTree>
    <p:extLst>
      <p:ext uri="{BB962C8B-B14F-4D97-AF65-F5344CB8AC3E}">
        <p14:creationId xmlns:p14="http://schemas.microsoft.com/office/powerpoint/2010/main" val="2429427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219200"/>
          </a:xfrm>
          <a:prstGeom prst="rect">
            <a:avLst/>
          </a:prstGeom>
          <a:solidFill>
            <a:srgbClr val="002A6C"/>
          </a:solidFill>
          <a:ln>
            <a:solidFill>
              <a:srgbClr val="002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63773" y="77337"/>
            <a:ext cx="1588827" cy="557909"/>
          </a:xfrm>
          <a:prstGeom prst="rect">
            <a:avLst/>
          </a:prstGeom>
        </p:spPr>
      </p:pic>
      <p:sp>
        <p:nvSpPr>
          <p:cNvPr id="8" name="Title Placeholder 8"/>
          <p:cNvSpPr>
            <a:spLocks noGrp="1"/>
          </p:cNvSpPr>
          <p:nvPr>
            <p:ph type="title"/>
          </p:nvPr>
        </p:nvSpPr>
        <p:spPr>
          <a:xfrm>
            <a:off x="533400" y="457200"/>
            <a:ext cx="8610600" cy="762000"/>
          </a:xfrm>
          <a:prstGeom prst="rect">
            <a:avLst/>
          </a:prstGeom>
          <a:effectLst/>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 name="Text Placeholder 2"/>
          <p:cNvSpPr>
            <a:spLocks noGrp="1"/>
          </p:cNvSpPr>
          <p:nvPr>
            <p:ph type="body" idx="1"/>
          </p:nvPr>
        </p:nvSpPr>
        <p:spPr>
          <a:xfrm>
            <a:off x="228600" y="15240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NIGER - Revue du processus de distribution continue de MILD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B48CF-7C8F-46A0-848A-C64E07C2F07C}" type="slidenum">
              <a:rPr lang="en-US" smtClean="0"/>
              <a:t>‹#›</a:t>
            </a:fld>
            <a:endParaRPr lang="en-US"/>
          </a:p>
        </p:txBody>
      </p:sp>
    </p:spTree>
    <p:extLst>
      <p:ext uri="{BB962C8B-B14F-4D97-AF65-F5344CB8AC3E}">
        <p14:creationId xmlns:p14="http://schemas.microsoft.com/office/powerpoint/2010/main" val="11779840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3600" kern="1200">
          <a:ln>
            <a:noFill/>
          </a:ln>
          <a:solidFill>
            <a:schemeClr val="bg1"/>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2BCD72-7BE2-4C1C-BE90-9775D135CF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5477988"/>
          </a:xfrm>
          <a:prstGeom prst="rect">
            <a:avLst/>
          </a:prstGeom>
        </p:spPr>
      </p:pic>
      <p:sp>
        <p:nvSpPr>
          <p:cNvPr id="5" name="Title 1">
            <a:extLst>
              <a:ext uri="{FF2B5EF4-FFF2-40B4-BE49-F238E27FC236}">
                <a16:creationId xmlns:a16="http://schemas.microsoft.com/office/drawing/2014/main" id="{86EAB002-8CC1-42E8-978A-8763107D01EA}"/>
              </a:ext>
            </a:extLst>
          </p:cNvPr>
          <p:cNvSpPr txBox="1">
            <a:spLocks/>
          </p:cNvSpPr>
          <p:nvPr/>
        </p:nvSpPr>
        <p:spPr>
          <a:xfrm>
            <a:off x="2955851" y="159977"/>
            <a:ext cx="6035749" cy="1600200"/>
          </a:xfrm>
          <a:prstGeom prst="rect">
            <a:avLst/>
          </a:prstGeom>
          <a:effectLst/>
        </p:spPr>
        <p:txBody>
          <a:bodyPr vert="horz" anchor="ctr">
            <a:normAutofit fontScale="75000" lnSpcReduction="20000"/>
            <a:scene3d>
              <a:camera prst="orthographicFront"/>
              <a:lightRig rig="soft" dir="t"/>
            </a:scene3d>
            <a:sp3d prstMaterial="softEdge">
              <a:bevelT w="25400" h="25400"/>
            </a:sp3d>
          </a:bodyPr>
          <a:lstStyle>
            <a:lvl1pPr algn="r" defTabSz="914400" rtl="0" eaLnBrk="1" latinLnBrk="0" hangingPunct="1">
              <a:spcBef>
                <a:spcPct val="0"/>
              </a:spcBef>
              <a:buNone/>
              <a:defRPr sz="3600" b="1" kern="1200" baseline="0">
                <a:ln>
                  <a:noFill/>
                </a:ln>
                <a:solidFill>
                  <a:srgbClr val="002A6C"/>
                </a:solidFill>
                <a:effectLst/>
                <a:latin typeface="Arial" panose="020B0604020202020204" pitchFamily="34" charset="0"/>
                <a:ea typeface="+mj-ea"/>
                <a:cs typeface="Arial" panose="020B0604020202020204" pitchFamily="34" charset="0"/>
              </a:defRPr>
            </a:lvl1pPr>
          </a:lstStyle>
          <a:p>
            <a:pPr lvl="0">
              <a:defRPr/>
            </a:pPr>
            <a:br>
              <a:rPr lang="fr" sz="3200" dirty="0"/>
            </a:br>
            <a:r>
              <a:rPr lang="fr" sz="3100" dirty="0"/>
              <a:t>Identifier les opportunités et les défis</a:t>
            </a:r>
          </a:p>
          <a:p>
            <a:pPr lvl="0">
              <a:defRPr/>
            </a:pPr>
            <a:r>
              <a:rPr lang="fr" sz="3100" dirty="0"/>
              <a:t>D</a:t>
            </a:r>
            <a:r>
              <a:rPr kumimoji="0" lang="fr" sz="3100" i="0" u="none" strike="noStrike" kern="1200" cap="none" spc="0" normalizeH="0" baseline="0" dirty="0">
                <a:ln>
                  <a:noFill/>
                </a:ln>
                <a:solidFill>
                  <a:srgbClr val="002A6C"/>
                </a:solidFill>
                <a:effectLst/>
                <a:uLnTx/>
                <a:uFillTx/>
                <a:latin typeface="Arial" panose="020B0604020202020204" pitchFamily="34" charset="0"/>
                <a:ea typeface="+mj-ea"/>
                <a:cs typeface="Arial" panose="020B0604020202020204" pitchFamily="34" charset="0"/>
              </a:rPr>
              <a:t>istribution continue des MII </a:t>
            </a:r>
            <a:br>
              <a:rPr kumimoji="0" lang="fr" sz="3600" b="1" i="0" u="none" strike="noStrike" kern="1200" cap="none" spc="0" normalizeH="0" baseline="0" dirty="0">
                <a:ln>
                  <a:noFill/>
                </a:ln>
                <a:solidFill>
                  <a:srgbClr val="002A6C"/>
                </a:solidFill>
                <a:effectLst/>
                <a:uLnTx/>
                <a:uFillTx/>
                <a:latin typeface="Arial" panose="020B0604020202020204" pitchFamily="34" charset="0"/>
                <a:ea typeface="+mj-ea"/>
                <a:cs typeface="Arial" panose="020B0604020202020204" pitchFamily="34" charset="0"/>
              </a:rPr>
            </a:br>
            <a:r>
              <a:rPr kumimoji="0" lang="fr" sz="2700" b="0" i="0" u="none" strike="noStrike" kern="1200" cap="none" spc="0" normalizeH="0" baseline="0" dirty="0">
                <a:ln>
                  <a:noFill/>
                </a:ln>
                <a:solidFill>
                  <a:srgbClr val="002A6C"/>
                </a:solidFill>
                <a:effectLst/>
                <a:uLnTx/>
                <a:uFillTx/>
                <a:latin typeface="Arial" panose="020B0604020202020204" pitchFamily="34" charset="0"/>
                <a:ea typeface="+mj-ea"/>
                <a:cs typeface="Arial" panose="020B0604020202020204" pitchFamily="34" charset="0"/>
              </a:rPr>
              <a:t> au Burkina Faso, Cameroun, Niger</a:t>
            </a:r>
            <a:endParaRPr kumimoji="0" lang="fr" sz="3600" b="1" i="0" u="none" strike="noStrike" kern="1200" cap="none" spc="0" normalizeH="0" baseline="0" noProof="0" dirty="0">
              <a:ln>
                <a:noFill/>
              </a:ln>
              <a:solidFill>
                <a:srgbClr val="002A6C"/>
              </a:solidFill>
              <a:effectLst/>
              <a:uLnTx/>
              <a:uFillTx/>
              <a:latin typeface="Arial" panose="020B0604020202020204" pitchFamily="34" charset="0"/>
              <a:ea typeface="+mj-ea"/>
              <a:cs typeface="Arial" panose="020B0604020202020204" pitchFamily="34" charset="0"/>
            </a:endParaRPr>
          </a:p>
        </p:txBody>
      </p:sp>
      <p:sp>
        <p:nvSpPr>
          <p:cNvPr id="8" name="Rectangle 7">
            <a:extLst>
              <a:ext uri="{FF2B5EF4-FFF2-40B4-BE49-F238E27FC236}">
                <a16:creationId xmlns:a16="http://schemas.microsoft.com/office/drawing/2014/main" id="{565C83D0-FD68-4459-9D8B-ABDBB3396390}"/>
              </a:ext>
            </a:extLst>
          </p:cNvPr>
          <p:cNvSpPr/>
          <p:nvPr/>
        </p:nvSpPr>
        <p:spPr>
          <a:xfrm>
            <a:off x="4450813" y="3244334"/>
            <a:ext cx="242374" cy="369332"/>
          </a:xfrm>
          <a:prstGeom prst="rect">
            <a:avLst/>
          </a:prstGeom>
        </p:spPr>
        <p:txBody>
          <a:bodyPr wrap="none">
            <a:spAutoFit/>
          </a:bodyPr>
          <a:lstStyle/>
          <a:p>
            <a:pPr algn="l" rtl="0"/>
            <a:r>
              <a:rPr lang="fr" b="0" i="0" u="none" baseline="0">
                <a:solidFill>
                  <a:srgbClr val="000000"/>
                </a:solidFill>
                <a:latin typeface="Times New Roman" panose="02020603050405020304" pitchFamily="18" charset="0"/>
              </a:rPr>
              <a:t> </a:t>
            </a:r>
            <a:endParaRPr lang="fr"/>
          </a:p>
        </p:txBody>
      </p:sp>
      <p:sp>
        <p:nvSpPr>
          <p:cNvPr id="7" name="Title 3">
            <a:extLst>
              <a:ext uri="{FF2B5EF4-FFF2-40B4-BE49-F238E27FC236}">
                <a16:creationId xmlns:a16="http://schemas.microsoft.com/office/drawing/2014/main" id="{36A52170-0CBE-43AC-B5D0-6AA49615AB18}"/>
              </a:ext>
            </a:extLst>
          </p:cNvPr>
          <p:cNvSpPr txBox="1">
            <a:spLocks/>
          </p:cNvSpPr>
          <p:nvPr/>
        </p:nvSpPr>
        <p:spPr>
          <a:xfrm>
            <a:off x="1974524" y="3816223"/>
            <a:ext cx="7017076" cy="1600199"/>
          </a:xfrm>
          <a:prstGeom prst="rect">
            <a:avLst/>
          </a:prstGeom>
          <a:effectLst/>
        </p:spPr>
        <p:txBody>
          <a:bodyPr vert="horz" anchor="ctr">
            <a:noAutofit/>
            <a:scene3d>
              <a:camera prst="orthographicFront"/>
              <a:lightRig rig="soft" dir="t"/>
            </a:scene3d>
            <a:sp3d prstMaterial="softEdge">
              <a:bevelT w="25400" h="25400"/>
            </a:sp3d>
          </a:bodyPr>
          <a:lstStyle>
            <a:lvl1pPr algn="r" defTabSz="914400" rtl="0" eaLnBrk="1" latinLnBrk="0" hangingPunct="1">
              <a:spcBef>
                <a:spcPct val="0"/>
              </a:spcBef>
              <a:buNone/>
              <a:defRPr sz="3600" b="1" kern="1200" baseline="0">
                <a:ln>
                  <a:noFill/>
                </a:ln>
                <a:solidFill>
                  <a:srgbClr val="002A6C"/>
                </a:solidFill>
                <a:effectLst/>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 sz="1700" b="1" i="0" u="none" strike="noStrike" kern="1200" cap="none" spc="0" normalizeH="0" baseline="0" dirty="0" err="1">
                <a:ln>
                  <a:noFill/>
                </a:ln>
                <a:solidFill>
                  <a:srgbClr val="242852"/>
                </a:solidFill>
                <a:effectLst/>
                <a:uLnTx/>
                <a:uFillTx/>
                <a:latin typeface="Arial" panose="020B0604020202020204" pitchFamily="34" charset="0"/>
                <a:ea typeface="+mj-ea"/>
                <a:cs typeface="Arial" panose="020B0604020202020204" pitchFamily="34" charset="0"/>
              </a:rPr>
              <a:t>Ardjouma</a:t>
            </a:r>
            <a:r>
              <a:rPr kumimoji="0" lang="fr" sz="1700" b="1" i="0" u="none" strike="noStrike" kern="1200" cap="none" spc="0" normalizeH="0" baseline="0" dirty="0">
                <a:ln>
                  <a:noFill/>
                </a:ln>
                <a:solidFill>
                  <a:srgbClr val="242852"/>
                </a:solidFill>
                <a:effectLst/>
                <a:uLnTx/>
                <a:uFillTx/>
                <a:latin typeface="Arial" panose="020B0604020202020204" pitchFamily="34" charset="0"/>
                <a:ea typeface="+mj-ea"/>
                <a:cs typeface="Arial" panose="020B0604020202020204" pitchFamily="34" charset="0"/>
              </a:rPr>
              <a:t> </a:t>
            </a:r>
            <a:r>
              <a:rPr kumimoji="0" lang="fr" sz="1700" b="1" i="0" u="none" strike="noStrike" kern="1200" cap="none" spc="0" normalizeH="0" baseline="0" dirty="0" err="1">
                <a:ln>
                  <a:noFill/>
                </a:ln>
                <a:solidFill>
                  <a:srgbClr val="242852"/>
                </a:solidFill>
                <a:effectLst/>
                <a:uLnTx/>
                <a:uFillTx/>
                <a:latin typeface="Arial" panose="020B0604020202020204" pitchFamily="34" charset="0"/>
                <a:ea typeface="+mj-ea"/>
                <a:cs typeface="Arial" panose="020B0604020202020204" pitchFamily="34" charset="0"/>
              </a:rPr>
              <a:t>Pagabelem</a:t>
            </a:r>
            <a:r>
              <a:rPr lang="fr" sz="1700" dirty="0">
                <a:solidFill>
                  <a:srgbClr val="242852"/>
                </a:solidFill>
              </a:rPr>
              <a:t>, Yacouba </a:t>
            </a:r>
            <a:r>
              <a:rPr lang="fr" sz="1700" dirty="0" err="1">
                <a:solidFill>
                  <a:srgbClr val="242852"/>
                </a:solidFill>
              </a:rPr>
              <a:t>Savadogo</a:t>
            </a:r>
            <a:r>
              <a:rPr lang="fr" sz="1700" dirty="0">
                <a:solidFill>
                  <a:srgbClr val="242852"/>
                </a:solidFill>
              </a:rPr>
              <a:t>, </a:t>
            </a:r>
            <a:r>
              <a:rPr kumimoji="0" lang="fr" sz="1700" b="1" i="0" u="none" strike="noStrike" kern="1200" cap="none" spc="0" normalizeH="0" baseline="0" dirty="0">
                <a:ln>
                  <a:noFill/>
                </a:ln>
                <a:solidFill>
                  <a:srgbClr val="242852"/>
                </a:solidFill>
                <a:effectLst/>
                <a:uLnTx/>
                <a:uFillTx/>
                <a:latin typeface="Arial" panose="020B0604020202020204" pitchFamily="34" charset="0"/>
                <a:ea typeface="+mj-ea"/>
                <a:cs typeface="Arial" panose="020B0604020202020204" pitchFamily="34" charset="0"/>
              </a:rPr>
              <a:t>PNLP Burkina Faso</a:t>
            </a:r>
          </a:p>
          <a:p>
            <a:pPr lvl="0">
              <a:defRPr/>
            </a:pPr>
            <a:r>
              <a:rPr lang="en-US" sz="1700" dirty="0">
                <a:solidFill>
                  <a:srgbClr val="242852"/>
                </a:solidFill>
              </a:rPr>
              <a:t>Raymond </a:t>
            </a:r>
            <a:r>
              <a:rPr lang="en-US" sz="1700" dirty="0" err="1">
                <a:solidFill>
                  <a:srgbClr val="242852"/>
                </a:solidFill>
              </a:rPr>
              <a:t>Tabue</a:t>
            </a:r>
            <a:r>
              <a:rPr lang="en-US" sz="1700" dirty="0">
                <a:solidFill>
                  <a:srgbClr val="242852"/>
                </a:solidFill>
              </a:rPr>
              <a:t>, Dorothy </a:t>
            </a:r>
            <a:r>
              <a:rPr lang="en-US" sz="1700" dirty="0" err="1">
                <a:solidFill>
                  <a:srgbClr val="242852"/>
                </a:solidFill>
              </a:rPr>
              <a:t>Achu</a:t>
            </a:r>
            <a:r>
              <a:rPr lang="en-US" sz="1700" dirty="0">
                <a:solidFill>
                  <a:srgbClr val="242852"/>
                </a:solidFill>
              </a:rPr>
              <a:t>, PNLP Cameroon</a:t>
            </a:r>
          </a:p>
          <a:p>
            <a:pPr lvl="0">
              <a:defRPr/>
            </a:pPr>
            <a:r>
              <a:rPr kumimoji="0" lang="fr" sz="1700" b="1" i="0" u="none" strike="noStrike" kern="1200" cap="none" spc="0" normalizeH="0" baseline="0" dirty="0" err="1">
                <a:ln>
                  <a:noFill/>
                </a:ln>
                <a:solidFill>
                  <a:srgbClr val="242852"/>
                </a:solidFill>
                <a:effectLst/>
                <a:uLnTx/>
                <a:uFillTx/>
                <a:latin typeface="Arial" panose="020B0604020202020204" pitchFamily="34" charset="0"/>
                <a:ea typeface="+mj-ea"/>
                <a:cs typeface="Arial" panose="020B0604020202020204" pitchFamily="34" charset="0"/>
              </a:rPr>
              <a:t>Boubé</a:t>
            </a:r>
            <a:r>
              <a:rPr kumimoji="0" lang="fr" sz="1700" b="1" i="0" u="none" strike="noStrike" kern="1200" cap="none" spc="0" normalizeH="0" baseline="0" dirty="0">
                <a:ln>
                  <a:noFill/>
                </a:ln>
                <a:solidFill>
                  <a:srgbClr val="242852"/>
                </a:solidFill>
                <a:effectLst/>
                <a:uLnTx/>
                <a:uFillTx/>
                <a:latin typeface="Arial" panose="020B0604020202020204" pitchFamily="34" charset="0"/>
                <a:ea typeface="+mj-ea"/>
                <a:cs typeface="Arial" panose="020B0604020202020204" pitchFamily="34" charset="0"/>
              </a:rPr>
              <a:t> </a:t>
            </a:r>
            <a:r>
              <a:rPr kumimoji="0" lang="fr" sz="1700" b="1" i="0" u="none" strike="noStrike" kern="1200" cap="none" spc="0" normalizeH="0" baseline="0" dirty="0" err="1">
                <a:ln>
                  <a:noFill/>
                </a:ln>
                <a:solidFill>
                  <a:srgbClr val="242852"/>
                </a:solidFill>
                <a:effectLst/>
                <a:uLnTx/>
                <a:uFillTx/>
                <a:latin typeface="Arial" panose="020B0604020202020204" pitchFamily="34" charset="0"/>
                <a:ea typeface="+mj-ea"/>
                <a:cs typeface="Arial" panose="020B0604020202020204" pitchFamily="34" charset="0"/>
              </a:rPr>
              <a:t>Hamani</a:t>
            </a:r>
            <a:r>
              <a:rPr kumimoji="0" lang="fr" sz="1700" b="1" i="0" u="none" strike="noStrike" kern="1200" cap="none" spc="0" normalizeH="0" baseline="0" dirty="0">
                <a:ln>
                  <a:noFill/>
                </a:ln>
                <a:solidFill>
                  <a:srgbClr val="242852"/>
                </a:solidFill>
                <a:effectLst/>
                <a:uLnTx/>
                <a:uFillTx/>
                <a:latin typeface="Arial" panose="020B0604020202020204" pitchFamily="34" charset="0"/>
                <a:ea typeface="+mj-ea"/>
                <a:cs typeface="Arial" panose="020B0604020202020204" pitchFamily="34" charset="0"/>
              </a:rPr>
              <a:t>, </a:t>
            </a:r>
            <a:r>
              <a:rPr kumimoji="0" lang="fr" sz="1700" b="1" i="0" u="none" strike="noStrike" kern="1200" cap="none" spc="0" normalizeH="0" baseline="0" dirty="0" err="1">
                <a:ln>
                  <a:noFill/>
                </a:ln>
                <a:solidFill>
                  <a:srgbClr val="242852"/>
                </a:solidFill>
                <a:effectLst/>
                <a:uLnTx/>
                <a:uFillTx/>
                <a:latin typeface="Arial" panose="020B0604020202020204" pitchFamily="34" charset="0"/>
                <a:ea typeface="+mj-ea"/>
                <a:cs typeface="Arial" panose="020B0604020202020204" pitchFamily="34" charset="0"/>
              </a:rPr>
              <a:t>Hadiza</a:t>
            </a:r>
            <a:r>
              <a:rPr kumimoji="0" lang="fr" sz="1700" b="1" i="0" u="none" strike="noStrike" kern="1200" cap="none" spc="0" normalizeH="0" baseline="0" dirty="0">
                <a:ln>
                  <a:noFill/>
                </a:ln>
                <a:solidFill>
                  <a:srgbClr val="242852"/>
                </a:solidFill>
                <a:effectLst/>
                <a:uLnTx/>
                <a:uFillTx/>
                <a:latin typeface="Arial" panose="020B0604020202020204" pitchFamily="34" charset="0"/>
                <a:ea typeface="+mj-ea"/>
                <a:cs typeface="Arial" panose="020B0604020202020204" pitchFamily="34" charset="0"/>
              </a:rPr>
              <a:t> </a:t>
            </a:r>
            <a:r>
              <a:rPr kumimoji="0" lang="fr" sz="1700" b="1" i="0" u="none" strike="noStrike" kern="1200" cap="none" spc="0" normalizeH="0" baseline="0" dirty="0" err="1">
                <a:ln>
                  <a:noFill/>
                </a:ln>
                <a:solidFill>
                  <a:srgbClr val="242852"/>
                </a:solidFill>
                <a:effectLst/>
                <a:uLnTx/>
                <a:uFillTx/>
                <a:latin typeface="Arial" panose="020B0604020202020204" pitchFamily="34" charset="0"/>
                <a:ea typeface="+mj-ea"/>
                <a:cs typeface="Arial" panose="020B0604020202020204" pitchFamily="34" charset="0"/>
              </a:rPr>
              <a:t>Jakou</a:t>
            </a:r>
            <a:r>
              <a:rPr lang="fr" sz="1700" dirty="0">
                <a:solidFill>
                  <a:srgbClr val="242852"/>
                </a:solidFill>
              </a:rPr>
              <a:t>, </a:t>
            </a:r>
            <a:r>
              <a:rPr kumimoji="0" lang="fr" sz="1700" b="1" i="0" u="none" strike="noStrike" kern="1200" cap="none" spc="0" normalizeH="0" baseline="0" dirty="0">
                <a:ln>
                  <a:noFill/>
                </a:ln>
                <a:solidFill>
                  <a:srgbClr val="242852"/>
                </a:solidFill>
                <a:effectLst/>
                <a:uLnTx/>
                <a:uFillTx/>
                <a:latin typeface="Arial" panose="020B0604020202020204" pitchFamily="34" charset="0"/>
                <a:ea typeface="+mj-ea"/>
                <a:cs typeface="Arial" panose="020B0604020202020204" pitchFamily="34" charset="0"/>
              </a:rPr>
              <a:t>PNLP Niger</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 sz="1700" b="1" i="0" u="none" strike="noStrike" kern="1200" cap="none" spc="0" normalizeH="0" baseline="0" dirty="0">
                <a:ln>
                  <a:noFill/>
                </a:ln>
                <a:solidFill>
                  <a:srgbClr val="242852"/>
                </a:solidFill>
                <a:effectLst/>
                <a:uLnTx/>
                <a:uFillTx/>
                <a:latin typeface="Arial" panose="020B0604020202020204" pitchFamily="34" charset="0"/>
                <a:ea typeface="+mj-ea"/>
                <a:cs typeface="Arial" panose="020B0604020202020204" pitchFamily="34" charset="0"/>
              </a:rPr>
              <a:t>Mary Kante, Stephen </a:t>
            </a:r>
            <a:r>
              <a:rPr kumimoji="0" lang="fr" sz="1700" b="1" i="0" u="none" strike="noStrike" kern="1200" cap="none" spc="0" normalizeH="0" baseline="0" dirty="0" err="1">
                <a:ln>
                  <a:noFill/>
                </a:ln>
                <a:solidFill>
                  <a:srgbClr val="242852"/>
                </a:solidFill>
                <a:effectLst/>
                <a:uLnTx/>
                <a:uFillTx/>
                <a:latin typeface="Arial" panose="020B0604020202020204" pitchFamily="34" charset="0"/>
                <a:ea typeface="+mj-ea"/>
                <a:cs typeface="Arial" panose="020B0604020202020204" pitchFamily="34" charset="0"/>
              </a:rPr>
              <a:t>Poyer</a:t>
            </a:r>
            <a:r>
              <a:rPr kumimoji="0" lang="fr" sz="1700" b="1" i="0" u="none" strike="noStrike" kern="1200" cap="none" spc="0" normalizeH="0" baseline="0" dirty="0">
                <a:ln>
                  <a:noFill/>
                </a:ln>
                <a:solidFill>
                  <a:srgbClr val="242852"/>
                </a:solidFill>
                <a:effectLst/>
                <a:uLnTx/>
                <a:uFillTx/>
                <a:latin typeface="Arial" panose="020B0604020202020204" pitchFamily="34" charset="0"/>
                <a:ea typeface="+mj-ea"/>
                <a:cs typeface="Arial" panose="020B0604020202020204" pitchFamily="34" charset="0"/>
              </a:rPr>
              <a:t>, PSI</a:t>
            </a:r>
            <a:endParaRPr kumimoji="0" lang="fr" sz="1700" b="1" i="0" u="none" strike="noStrike" kern="1200" cap="none" spc="0" normalizeH="0" baseline="0" noProof="0" dirty="0">
              <a:ln>
                <a:noFill/>
              </a:ln>
              <a:solidFill>
                <a:srgbClr val="242852"/>
              </a:solidFill>
              <a:effectLst/>
              <a:uLnTx/>
              <a:uFillTx/>
              <a:latin typeface="Arial" panose="020B0604020202020204" pitchFamily="34" charset="0"/>
              <a:ea typeface="+mj-ea"/>
              <a:cs typeface="Arial" panose="020B0604020202020204" pitchFamily="34"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fr" sz="1700" dirty="0">
                <a:solidFill>
                  <a:srgbClr val="242852"/>
                </a:solidFill>
              </a:rPr>
              <a:t>3 Juin </a:t>
            </a:r>
            <a:r>
              <a:rPr kumimoji="0" lang="fr" sz="1700" b="1" i="0" u="none" strike="noStrike" kern="1200" cap="none" spc="0" normalizeH="0" baseline="0" dirty="0">
                <a:ln>
                  <a:noFill/>
                </a:ln>
                <a:solidFill>
                  <a:srgbClr val="242852"/>
                </a:solidFill>
                <a:effectLst/>
                <a:uLnTx/>
                <a:uFillTx/>
                <a:latin typeface="Arial" panose="020B0604020202020204" pitchFamily="34" charset="0"/>
                <a:ea typeface="+mj-ea"/>
                <a:cs typeface="Arial" panose="020B0604020202020204" pitchFamily="34" charset="0"/>
              </a:rPr>
              <a:t>2019</a:t>
            </a:r>
          </a:p>
        </p:txBody>
      </p:sp>
      <p:pic>
        <p:nvPicPr>
          <p:cNvPr id="3" name="Picture 2">
            <a:extLst>
              <a:ext uri="{FF2B5EF4-FFF2-40B4-BE49-F238E27FC236}">
                <a16:creationId xmlns:a16="http://schemas.microsoft.com/office/drawing/2014/main" id="{C0C4E148-FFCD-4C5E-B1A9-DB01965F4C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023"/>
          <a:stretch/>
        </p:blipFill>
        <p:spPr>
          <a:xfrm>
            <a:off x="0" y="5477988"/>
            <a:ext cx="9144000" cy="1380013"/>
          </a:xfrm>
          <a:prstGeom prst="rect">
            <a:avLst/>
          </a:prstGeom>
        </p:spPr>
      </p:pic>
      <p:sp>
        <p:nvSpPr>
          <p:cNvPr id="9" name="TextBox 8">
            <a:extLst>
              <a:ext uri="{FF2B5EF4-FFF2-40B4-BE49-F238E27FC236}">
                <a16:creationId xmlns:a16="http://schemas.microsoft.com/office/drawing/2014/main" id="{04C7106E-F989-4A4D-B1F3-368DC877D569}"/>
              </a:ext>
            </a:extLst>
          </p:cNvPr>
          <p:cNvSpPr txBox="1"/>
          <p:nvPr/>
        </p:nvSpPr>
        <p:spPr>
          <a:xfrm>
            <a:off x="8776156" y="1205115"/>
            <a:ext cx="430887" cy="2670482"/>
          </a:xfrm>
          <a:prstGeom prst="rect">
            <a:avLst/>
          </a:prstGeom>
          <a:noFill/>
        </p:spPr>
        <p:txBody>
          <a:bodyPr vert="vert270" wrap="square" rtlCol="0">
            <a:spAutoFit/>
          </a:bodyPr>
          <a:lstStyle/>
          <a:p>
            <a:r>
              <a:rPr lang="en-US" sz="1600" b="1" dirty="0">
                <a:solidFill>
                  <a:schemeClr val="bg1"/>
                </a:solidFill>
              </a:rPr>
              <a:t>Photo credit: Jenn Warren </a:t>
            </a:r>
          </a:p>
        </p:txBody>
      </p:sp>
    </p:spTree>
    <p:extLst>
      <p:ext uri="{BB962C8B-B14F-4D97-AF65-F5344CB8AC3E}">
        <p14:creationId xmlns:p14="http://schemas.microsoft.com/office/powerpoint/2010/main" val="127760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F4A363-FC08-2544-BFCB-2AEFBCC692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7DD60321-14A1-724F-97EA-69B85EB5885F}"/>
              </a:ext>
            </a:extLst>
          </p:cNvPr>
          <p:cNvSpPr>
            <a:spLocks noGrp="1"/>
          </p:cNvSpPr>
          <p:nvPr>
            <p:ph type="title"/>
          </p:nvPr>
        </p:nvSpPr>
        <p:spPr>
          <a:xfrm>
            <a:off x="2133600" y="76200"/>
            <a:ext cx="6934200" cy="1095335"/>
          </a:xfrm>
        </p:spPr>
        <p:txBody>
          <a:bodyPr>
            <a:normAutofit/>
          </a:bodyPr>
          <a:lstStyle/>
          <a:p>
            <a:pPr algn="l" rtl="0"/>
            <a:r>
              <a:rPr lang="fr" b="0" i="0" u="none" baseline="0"/>
              <a:t>Approche : Cadre d'analyse</a:t>
            </a:r>
          </a:p>
        </p:txBody>
      </p:sp>
      <p:sp>
        <p:nvSpPr>
          <p:cNvPr id="8" name="Left Brace 7">
            <a:extLst>
              <a:ext uri="{FF2B5EF4-FFF2-40B4-BE49-F238E27FC236}">
                <a16:creationId xmlns:a16="http://schemas.microsoft.com/office/drawing/2014/main" id="{882CDD2E-13F8-447B-B931-BDC158B63B0B}"/>
              </a:ext>
            </a:extLst>
          </p:cNvPr>
          <p:cNvSpPr/>
          <p:nvPr/>
        </p:nvSpPr>
        <p:spPr>
          <a:xfrm rot="5400000">
            <a:off x="5659388" y="1219675"/>
            <a:ext cx="304800" cy="3351851"/>
          </a:xfrm>
          <a:prstGeom prst="lef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734626BE-2C04-9341-86BC-426ED0AAC388}"/>
              </a:ext>
            </a:extLst>
          </p:cNvPr>
          <p:cNvGraphicFramePr>
            <a:graphicFrameLocks noGrp="1"/>
          </p:cNvGraphicFramePr>
          <p:nvPr>
            <p:extLst>
              <p:ext uri="{D42A27DB-BD31-4B8C-83A1-F6EECF244321}">
                <p14:modId xmlns:p14="http://schemas.microsoft.com/office/powerpoint/2010/main" val="1768522231"/>
              </p:ext>
            </p:extLst>
          </p:nvPr>
        </p:nvGraphicFramePr>
        <p:xfrm>
          <a:off x="0" y="1559407"/>
          <a:ext cx="9144000" cy="5192449"/>
        </p:xfrm>
        <a:graphic>
          <a:graphicData uri="http://schemas.openxmlformats.org/drawingml/2006/table">
            <a:tbl>
              <a:tblPr firstRow="1" bandRow="1">
                <a:tableStyleId>{F5AB1C69-6EDB-4FF4-983F-18BD219EF322}</a:tableStyleId>
              </a:tblPr>
              <a:tblGrid>
                <a:gridCol w="2710836">
                  <a:extLst>
                    <a:ext uri="{9D8B030D-6E8A-4147-A177-3AD203B41FA5}">
                      <a16:colId xmlns:a16="http://schemas.microsoft.com/office/drawing/2014/main" val="20000"/>
                    </a:ext>
                  </a:extLst>
                </a:gridCol>
                <a:gridCol w="2144389">
                  <a:extLst>
                    <a:ext uri="{9D8B030D-6E8A-4147-A177-3AD203B41FA5}">
                      <a16:colId xmlns:a16="http://schemas.microsoft.com/office/drawing/2014/main" val="20003"/>
                    </a:ext>
                  </a:extLst>
                </a:gridCol>
                <a:gridCol w="2230163">
                  <a:extLst>
                    <a:ext uri="{9D8B030D-6E8A-4147-A177-3AD203B41FA5}">
                      <a16:colId xmlns:a16="http://schemas.microsoft.com/office/drawing/2014/main" val="20004"/>
                    </a:ext>
                  </a:extLst>
                </a:gridCol>
                <a:gridCol w="2058612">
                  <a:extLst>
                    <a:ext uri="{9D8B030D-6E8A-4147-A177-3AD203B41FA5}">
                      <a16:colId xmlns:a16="http://schemas.microsoft.com/office/drawing/2014/main" val="20005"/>
                    </a:ext>
                  </a:extLst>
                </a:gridCol>
              </a:tblGrid>
              <a:tr h="416440">
                <a:tc gridSpan="4">
                  <a:txBody>
                    <a:bodyPr/>
                    <a:lstStyle/>
                    <a:p>
                      <a:pPr algn="ctr" rtl="0"/>
                      <a:r>
                        <a:rPr lang="fr" sz="1600" b="0" i="0" u="none" baseline="0" dirty="0"/>
                        <a:t>Cadre d'évaluation de distribution continue de MII</a:t>
                      </a:r>
                    </a:p>
                  </a:txBody>
                  <a:tcPr marL="68580" marR="68580"/>
                </a:tc>
                <a:tc hMerge="1">
                  <a:txBody>
                    <a:bodyPr/>
                    <a:lstStyle/>
                    <a:p>
                      <a:endParaRPr lang="fr"/>
                    </a:p>
                  </a:txBody>
                  <a:tcPr/>
                </a:tc>
                <a:tc hMerge="1">
                  <a:txBody>
                    <a:bodyPr/>
                    <a:lstStyle/>
                    <a:p>
                      <a:endParaRPr lang="fr"/>
                    </a:p>
                  </a:txBody>
                  <a:tcPr/>
                </a:tc>
                <a:tc hMerge="1">
                  <a:txBody>
                    <a:bodyPr/>
                    <a:lstStyle/>
                    <a:p>
                      <a:endParaRPr lang="fr"/>
                    </a:p>
                  </a:txBody>
                  <a:tcPr/>
                </a:tc>
                <a:extLst>
                  <a:ext uri="{0D108BD9-81ED-4DB2-BD59-A6C34878D82A}">
                    <a16:rowId xmlns:a16="http://schemas.microsoft.com/office/drawing/2014/main" val="10000"/>
                  </a:ext>
                </a:extLst>
              </a:tr>
              <a:tr h="308347">
                <a:tc>
                  <a:txBody>
                    <a:bodyPr/>
                    <a:lstStyle/>
                    <a:p>
                      <a:pPr marL="0" indent="0" algn="l" rtl="0">
                        <a:tabLst/>
                      </a:pPr>
                      <a:endParaRPr lang="fr" sz="1600" dirty="0">
                        <a:solidFill>
                          <a:schemeClr val="tx1"/>
                        </a:solidFill>
                      </a:endParaRPr>
                    </a:p>
                  </a:txBody>
                  <a:tcPr marL="68580" marR="68580"/>
                </a:tc>
                <a:tc>
                  <a:txBody>
                    <a:bodyPr/>
                    <a:lstStyle/>
                    <a:p>
                      <a:pPr algn="ctr" rtl="0"/>
                      <a:r>
                        <a:rPr lang="fr" sz="1600" b="1" i="0" u="none" baseline="0" dirty="0">
                          <a:solidFill>
                            <a:schemeClr val="tx1"/>
                          </a:solidFill>
                        </a:rPr>
                        <a:t>Central</a:t>
                      </a:r>
                    </a:p>
                  </a:txBody>
                  <a:tcPr marL="68580" marR="68580"/>
                </a:tc>
                <a:tc>
                  <a:txBody>
                    <a:bodyPr/>
                    <a:lstStyle/>
                    <a:p>
                      <a:pPr algn="ctr" rtl="0"/>
                      <a:r>
                        <a:rPr lang="fr" sz="1600" b="1" i="0" u="none" baseline="0">
                          <a:solidFill>
                            <a:schemeClr val="tx1"/>
                          </a:solidFill>
                        </a:rPr>
                        <a:t> Région / District</a:t>
                      </a:r>
                    </a:p>
                  </a:txBody>
                  <a:tcPr marL="68580" marR="68580"/>
                </a:tc>
                <a:tc>
                  <a:txBody>
                    <a:bodyPr/>
                    <a:lstStyle/>
                    <a:p>
                      <a:pPr algn="ctr" rtl="0"/>
                      <a:r>
                        <a:rPr lang="fr" sz="1600" b="1" i="0" u="none" baseline="0">
                          <a:solidFill>
                            <a:schemeClr val="tx1"/>
                          </a:solidFill>
                        </a:rPr>
                        <a:t>Centre de santé</a:t>
                      </a:r>
                    </a:p>
                  </a:txBody>
                  <a:tcPr marL="68580" marR="68580"/>
                </a:tc>
                <a:extLst>
                  <a:ext uri="{0D108BD9-81ED-4DB2-BD59-A6C34878D82A}">
                    <a16:rowId xmlns:a16="http://schemas.microsoft.com/office/drawing/2014/main" val="10001"/>
                  </a:ext>
                </a:extLst>
              </a:tr>
              <a:tr h="4725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600" b="0" i="0" u="none" baseline="0" dirty="0"/>
                        <a:t>Exploration de tous les canaux potentiels de distribution continue</a:t>
                      </a:r>
                    </a:p>
                  </a:txBody>
                  <a:tcPr marL="68580" marR="68580" anchor="ctr"/>
                </a:tc>
                <a:tc hMerge="1">
                  <a:txBody>
                    <a:bodyPr/>
                    <a:lstStyle/>
                    <a:p>
                      <a:endParaRPr lang="fr" sz="1600">
                        <a:solidFill>
                          <a:schemeClr val="tx1"/>
                        </a:solidFill>
                      </a:endParaRPr>
                    </a:p>
                  </a:txBody>
                  <a:tcPr marL="68580" marR="68580"/>
                </a:tc>
                <a:tc hMerge="1">
                  <a:txBody>
                    <a:bodyPr/>
                    <a:lstStyle/>
                    <a:p>
                      <a:endParaRPr lang="fr" sz="1600">
                        <a:solidFill>
                          <a:schemeClr val="tx1"/>
                        </a:solidFill>
                      </a:endParaRPr>
                    </a:p>
                  </a:txBody>
                  <a:tcPr marL="68580" marR="68580"/>
                </a:tc>
                <a:tc hMerge="1">
                  <a:txBody>
                    <a:bodyPr/>
                    <a:lstStyle/>
                    <a:p>
                      <a:endParaRPr lang="fr" sz="1600">
                        <a:solidFill>
                          <a:schemeClr val="tx1"/>
                        </a:solidFill>
                      </a:endParaRPr>
                    </a:p>
                  </a:txBody>
                  <a:tcPr marL="68580" marR="68580"/>
                </a:tc>
                <a:extLst>
                  <a:ext uri="{0D108BD9-81ED-4DB2-BD59-A6C34878D82A}">
                    <a16:rowId xmlns:a16="http://schemas.microsoft.com/office/drawing/2014/main" val="855160947"/>
                  </a:ext>
                </a:extLst>
              </a:tr>
              <a:tr h="376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b="0" i="0" u="none" baseline="0"/>
                        <a:t>Planification et coordination </a:t>
                      </a: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extLst>
                  <a:ext uri="{0D108BD9-81ED-4DB2-BD59-A6C34878D82A}">
                    <a16:rowId xmlns:a16="http://schemas.microsoft.com/office/drawing/2014/main" val="10003"/>
                  </a:ext>
                </a:extLst>
              </a:tr>
              <a:tr h="376015">
                <a:tc>
                  <a:txBody>
                    <a:bodyPr/>
                    <a:lstStyle/>
                    <a:p>
                      <a:pPr marL="12700" marR="0" lvl="0" indent="-12700" algn="l" defTabSz="914400" rtl="0" eaLnBrk="1" fontAlgn="auto" latinLnBrk="0" hangingPunct="1">
                        <a:lnSpc>
                          <a:spcPct val="100000"/>
                        </a:lnSpc>
                        <a:spcBef>
                          <a:spcPts val="0"/>
                        </a:spcBef>
                        <a:spcAft>
                          <a:spcPts val="0"/>
                        </a:spcAft>
                        <a:buClrTx/>
                        <a:buSzTx/>
                        <a:buFontTx/>
                        <a:buNone/>
                        <a:tabLst/>
                        <a:defRPr/>
                      </a:pPr>
                      <a:r>
                        <a:rPr lang="fr" sz="1600" b="0" i="0" u="none" baseline="0" dirty="0"/>
                        <a:t>Identification des bénéficiaires</a:t>
                      </a: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extLst>
                  <a:ext uri="{0D108BD9-81ED-4DB2-BD59-A6C34878D82A}">
                    <a16:rowId xmlns:a16="http://schemas.microsoft.com/office/drawing/2014/main" val="10004"/>
                  </a:ext>
                </a:extLst>
              </a:tr>
              <a:tr h="376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b="0" i="0" u="none" baseline="0" dirty="0"/>
                        <a:t>Quantification et fourniture de MII</a:t>
                      </a: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extLst>
                  <a:ext uri="{0D108BD9-81ED-4DB2-BD59-A6C34878D82A}">
                    <a16:rowId xmlns:a16="http://schemas.microsoft.com/office/drawing/2014/main" val="10005"/>
                  </a:ext>
                </a:extLst>
              </a:tr>
              <a:tr h="380969">
                <a:tc>
                  <a:txBody>
                    <a:bodyPr/>
                    <a:lstStyle/>
                    <a:p>
                      <a:pPr marL="12700" marR="0" lvl="0" indent="-12700" algn="l" defTabSz="914400" rtl="0" eaLnBrk="1" fontAlgn="auto" latinLnBrk="0" hangingPunct="1">
                        <a:lnSpc>
                          <a:spcPct val="100000"/>
                        </a:lnSpc>
                        <a:spcBef>
                          <a:spcPts val="0"/>
                        </a:spcBef>
                        <a:spcAft>
                          <a:spcPts val="0"/>
                        </a:spcAft>
                        <a:buClrTx/>
                        <a:buSzTx/>
                        <a:buFontTx/>
                        <a:buNone/>
                        <a:tabLst/>
                        <a:defRPr/>
                      </a:pPr>
                      <a:r>
                        <a:rPr lang="fr" sz="1600" b="0" i="0" u="none" baseline="0"/>
                        <a:t>Transport et gestion des stocks</a:t>
                      </a: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extLst>
                  <a:ext uri="{0D108BD9-81ED-4DB2-BD59-A6C34878D82A}">
                    <a16:rowId xmlns:a16="http://schemas.microsoft.com/office/drawing/2014/main" val="10006"/>
                  </a:ext>
                </a:extLst>
              </a:tr>
              <a:tr h="376015">
                <a:tc>
                  <a:txBody>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fr" sz="1600" b="0" i="0" u="none" baseline="0"/>
                        <a:t>Distribution </a:t>
                      </a: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extLst>
                  <a:ext uri="{0D108BD9-81ED-4DB2-BD59-A6C34878D82A}">
                    <a16:rowId xmlns:a16="http://schemas.microsoft.com/office/drawing/2014/main" val="10008"/>
                  </a:ext>
                </a:extLst>
              </a:tr>
              <a:tr h="376015">
                <a:tc>
                  <a:txBody>
                    <a:bodyPr/>
                    <a:lstStyle/>
                    <a:p>
                      <a:pPr marL="0" indent="0" algn="l" rtl="0">
                        <a:tabLst/>
                      </a:pPr>
                      <a:r>
                        <a:rPr lang="fr" sz="1600" b="0" i="0" u="none" baseline="0"/>
                        <a:t>Personnel </a:t>
                      </a:r>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extLst>
                  <a:ext uri="{0D108BD9-81ED-4DB2-BD59-A6C34878D82A}">
                    <a16:rowId xmlns:a16="http://schemas.microsoft.com/office/drawing/2014/main" val="10009"/>
                  </a:ext>
                </a:extLst>
              </a:tr>
              <a:tr h="376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b="0" i="0" u="none" baseline="0"/>
                        <a:t>Formation</a:t>
                      </a: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extLst>
                  <a:ext uri="{0D108BD9-81ED-4DB2-BD59-A6C34878D82A}">
                    <a16:rowId xmlns:a16="http://schemas.microsoft.com/office/drawing/2014/main" val="2699680981"/>
                  </a:ext>
                </a:extLst>
              </a:tr>
              <a:tr h="376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b="0" i="0" u="none" baseline="0">
                          <a:solidFill>
                            <a:schemeClr val="tx1"/>
                          </a:solidFill>
                        </a:rPr>
                        <a:t>Supervision </a:t>
                      </a:r>
                      <a:endParaRPr lang="fr" sz="1600"/>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extLst>
                  <a:ext uri="{0D108BD9-81ED-4DB2-BD59-A6C34878D82A}">
                    <a16:rowId xmlns:a16="http://schemas.microsoft.com/office/drawing/2014/main" val="10011"/>
                  </a:ext>
                </a:extLst>
              </a:tr>
              <a:tr h="376015">
                <a:tc>
                  <a:txBody>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fr" sz="1600" b="0" i="0" u="none" baseline="0"/>
                        <a:t>Gestion des données </a:t>
                      </a: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extLst>
                  <a:ext uri="{0D108BD9-81ED-4DB2-BD59-A6C34878D82A}">
                    <a16:rowId xmlns:a16="http://schemas.microsoft.com/office/drawing/2014/main" val="680784216"/>
                  </a:ext>
                </a:extLst>
              </a:tr>
              <a:tr h="376015">
                <a:tc>
                  <a:txBody>
                    <a:bodyPr/>
                    <a:lstStyle/>
                    <a:p>
                      <a:pPr marL="0" indent="0" algn="l" rtl="0">
                        <a:tabLst/>
                      </a:pPr>
                      <a:r>
                        <a:rPr lang="fr" sz="1600" b="0" i="0" u="none" baseline="0">
                          <a:solidFill>
                            <a:schemeClr val="tx1"/>
                          </a:solidFill>
                        </a:rPr>
                        <a:t>Communication</a:t>
                      </a:r>
                    </a:p>
                  </a:txBody>
                  <a:tcPr marL="68580" marR="68580"/>
                </a:tc>
                <a:tc>
                  <a:txBody>
                    <a:bodyPr/>
                    <a:lstStyle/>
                    <a:p>
                      <a:endParaRPr lang="fr" sz="1600">
                        <a:solidFill>
                          <a:schemeClr val="tx1"/>
                        </a:solidFill>
                      </a:endParaRPr>
                    </a:p>
                  </a:txBody>
                  <a:tcPr marL="68580" marR="68580"/>
                </a:tc>
                <a:tc>
                  <a:txBody>
                    <a:bodyPr/>
                    <a:lstStyle/>
                    <a:p>
                      <a:endParaRPr lang="fr" sz="1600">
                        <a:solidFill>
                          <a:schemeClr val="tx1"/>
                        </a:solidFill>
                      </a:endParaRPr>
                    </a:p>
                  </a:txBody>
                  <a:tcPr marL="68580" marR="68580"/>
                </a:tc>
                <a:tc>
                  <a:txBody>
                    <a:bodyPr/>
                    <a:lstStyle/>
                    <a:p>
                      <a:endParaRPr lang="fr" sz="1600" dirty="0">
                        <a:solidFill>
                          <a:schemeClr val="tx1"/>
                        </a:solidFill>
                      </a:endParaRPr>
                    </a:p>
                  </a:txBody>
                  <a:tcPr marL="68580" marR="68580"/>
                </a:tc>
                <a:extLst>
                  <a:ext uri="{0D108BD9-81ED-4DB2-BD59-A6C34878D82A}">
                    <a16:rowId xmlns:a16="http://schemas.microsoft.com/office/drawing/2014/main" val="10012"/>
                  </a:ext>
                </a:extLst>
              </a:tr>
            </a:tbl>
          </a:graphicData>
        </a:graphic>
      </p:graphicFrame>
      <p:sp>
        <p:nvSpPr>
          <p:cNvPr id="5" name="Left Brace 4">
            <a:extLst>
              <a:ext uri="{FF2B5EF4-FFF2-40B4-BE49-F238E27FC236}">
                <a16:creationId xmlns:a16="http://schemas.microsoft.com/office/drawing/2014/main" id="{9A5F4E62-A5C2-4DD8-820C-E71500A5CE31}"/>
              </a:ext>
            </a:extLst>
          </p:cNvPr>
          <p:cNvSpPr/>
          <p:nvPr/>
        </p:nvSpPr>
        <p:spPr>
          <a:xfrm>
            <a:off x="2819400" y="2895600"/>
            <a:ext cx="304800" cy="3733800"/>
          </a:xfrm>
          <a:prstGeom prst="lef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EA1045DD-7CF2-4F80-AFA8-10DB7713BD35}"/>
              </a:ext>
            </a:extLst>
          </p:cNvPr>
          <p:cNvSpPr txBox="1"/>
          <p:nvPr/>
        </p:nvSpPr>
        <p:spPr>
          <a:xfrm>
            <a:off x="5181600" y="3136612"/>
            <a:ext cx="23061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a:ln>
                  <a:noFill/>
                </a:ln>
                <a:solidFill>
                  <a:prstClr val="black"/>
                </a:solidFill>
                <a:effectLst/>
                <a:uLnTx/>
                <a:uFillTx/>
                <a:latin typeface="Calibri"/>
                <a:ea typeface="+mn-ea"/>
                <a:cs typeface="+mn-cs"/>
              </a:rPr>
              <a:t>… et au niveau du système de santé</a:t>
            </a:r>
          </a:p>
        </p:txBody>
      </p:sp>
      <p:sp>
        <p:nvSpPr>
          <p:cNvPr id="7" name="TextBox 6">
            <a:extLst>
              <a:ext uri="{FF2B5EF4-FFF2-40B4-BE49-F238E27FC236}">
                <a16:creationId xmlns:a16="http://schemas.microsoft.com/office/drawing/2014/main" id="{3D99B003-254B-457B-AF57-CD2F0C398212}"/>
              </a:ext>
            </a:extLst>
          </p:cNvPr>
          <p:cNvSpPr txBox="1"/>
          <p:nvPr/>
        </p:nvSpPr>
        <p:spPr>
          <a:xfrm>
            <a:off x="3136769" y="5975347"/>
            <a:ext cx="243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dirty="0">
                <a:ln>
                  <a:noFill/>
                </a:ln>
                <a:solidFill>
                  <a:prstClr val="black"/>
                </a:solidFill>
                <a:effectLst/>
                <a:uLnTx/>
                <a:uFillTx/>
                <a:latin typeface="Calibri"/>
                <a:ea typeface="+mn-ea"/>
                <a:cs typeface="+mn-cs"/>
              </a:rPr>
              <a:t>Des enseignements </a:t>
            </a:r>
            <a:r>
              <a:rPr lang="fr" sz="1600" dirty="0">
                <a:solidFill>
                  <a:prstClr val="black"/>
                </a:solidFill>
                <a:latin typeface="Calibri"/>
              </a:rPr>
              <a:t>organis</a:t>
            </a:r>
            <a:r>
              <a:rPr kumimoji="0" lang="fr" sz="1600" b="0" i="0" u="none" strike="noStrike" kern="1200" cap="none" spc="0" normalizeH="0" baseline="0" dirty="0">
                <a:ln>
                  <a:noFill/>
                </a:ln>
                <a:solidFill>
                  <a:prstClr val="black"/>
                </a:solidFill>
                <a:effectLst/>
                <a:uLnTx/>
                <a:uFillTx/>
                <a:latin typeface="Calibri"/>
                <a:ea typeface="+mn-ea"/>
                <a:cs typeface="+mn-cs"/>
              </a:rPr>
              <a:t>és en fonction de la fonction de distribution…</a:t>
            </a:r>
          </a:p>
        </p:txBody>
      </p:sp>
    </p:spTree>
    <p:extLst>
      <p:ext uri="{BB962C8B-B14F-4D97-AF65-F5344CB8AC3E}">
        <p14:creationId xmlns:p14="http://schemas.microsoft.com/office/powerpoint/2010/main" val="225957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FAD10B-8033-E84F-8385-E9CAA992F6DA}"/>
              </a:ext>
            </a:extLst>
          </p:cNvPr>
          <p:cNvSpPr>
            <a:spLocks noGrp="1"/>
          </p:cNvSpPr>
          <p:nvPr>
            <p:ph type="title"/>
          </p:nvPr>
        </p:nvSpPr>
        <p:spPr/>
        <p:txBody>
          <a:bodyPr/>
          <a:lstStyle/>
          <a:p>
            <a:pPr algn="l" rtl="0"/>
            <a:r>
              <a:rPr lang="fr" b="0" i="0" u="none" baseline="0"/>
              <a:t> </a:t>
            </a:r>
          </a:p>
        </p:txBody>
      </p:sp>
      <p:sp>
        <p:nvSpPr>
          <p:cNvPr id="4" name="Slide Number Placeholder 3">
            <a:extLst>
              <a:ext uri="{FF2B5EF4-FFF2-40B4-BE49-F238E27FC236}">
                <a16:creationId xmlns:a16="http://schemas.microsoft.com/office/drawing/2014/main" id="{0920335C-0CDE-6244-BAB6-BF21860F7A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id="{E9368C6A-D486-954A-B9D1-9B3EF6CF3423}"/>
              </a:ext>
            </a:extLst>
          </p:cNvPr>
          <p:cNvSpPr txBox="1">
            <a:spLocks/>
          </p:cNvSpPr>
          <p:nvPr/>
        </p:nvSpPr>
        <p:spPr>
          <a:xfrm>
            <a:off x="1981200" y="76200"/>
            <a:ext cx="7162800" cy="1219200"/>
          </a:xfrm>
          <a:prstGeom prst="rect">
            <a:avLst/>
          </a:prstGeom>
          <a:effectLst/>
        </p:spPr>
        <p:txBody>
          <a:bodyPr vert="horz" anchor="ctr">
            <a:normAutofit fontScale="30000" lnSpcReduction="20000"/>
            <a:scene3d>
              <a:camera prst="orthographicFront"/>
              <a:lightRig rig="soft" dir="t"/>
            </a:scene3d>
            <a:sp3d prstMaterial="softEdge">
              <a:bevelT w="25400" h="25400"/>
            </a:sp3d>
          </a:bodyPr>
          <a:lstStyle>
            <a:lvl1pPr algn="l" defTabSz="914400" rtl="0" eaLnBrk="1" latinLnBrk="0" hangingPunct="1">
              <a:spcBef>
                <a:spcPct val="0"/>
              </a:spcBef>
              <a:buNone/>
              <a:defRPr sz="3600" kern="1200">
                <a:ln>
                  <a:noFill/>
                </a:ln>
                <a:solidFill>
                  <a:schemeClr val="bg1"/>
                </a:solidFill>
                <a:effectLst/>
                <a:latin typeface="Arial" panose="020B0604020202020204" pitchFamily="34" charset="0"/>
                <a:ea typeface="+mj-ea"/>
                <a:cs typeface="Arial" panose="020B0604020202020204" pitchFamily="34" charset="0"/>
              </a:defRPr>
            </a:lvl1pPr>
          </a:lstStyle>
          <a:p>
            <a:pPr lvl="0">
              <a:defRPr/>
            </a:pPr>
            <a:br>
              <a:rPr kumimoji="0" lang="fr" sz="2800" b="0" i="0" u="none" strike="noStrike" kern="1200" cap="none" spc="0" normalizeH="0" baseline="0" dirty="0">
                <a:ln>
                  <a:noFill/>
                </a:ln>
                <a:solidFill>
                  <a:prstClr val="white"/>
                </a:solidFill>
                <a:effectLst/>
                <a:uLnTx/>
                <a:uFillTx/>
                <a:latin typeface="Arial" panose="020B0604020202020204" pitchFamily="34" charset="0"/>
                <a:ea typeface="+mj-ea"/>
                <a:cs typeface="Arial" panose="020B0604020202020204" pitchFamily="34" charset="0"/>
              </a:rPr>
            </a:br>
            <a:r>
              <a:rPr lang="fr" sz="8000" dirty="0">
                <a:solidFill>
                  <a:prstClr val="white"/>
                </a:solidFill>
              </a:rPr>
              <a:t>Exemple d’ interviews </a:t>
            </a:r>
            <a:r>
              <a:rPr kumimoji="0" lang="fr" sz="8000" b="0" i="0" u="none" strike="noStrike" kern="1200" cap="none" spc="0" normalizeH="0" baseline="0" dirty="0">
                <a:ln>
                  <a:noFill/>
                </a:ln>
                <a:solidFill>
                  <a:prstClr val="white"/>
                </a:solidFill>
                <a:effectLst/>
                <a:uLnTx/>
                <a:uFillTx/>
                <a:latin typeface="Arial" panose="020B0604020202020204" pitchFamily="34" charset="0"/>
                <a:ea typeface="+mj-ea"/>
                <a:cs typeface="Arial" panose="020B0604020202020204" pitchFamily="34" charset="0"/>
              </a:rPr>
              <a:t>avec des informateurs clés</a:t>
            </a:r>
          </a:p>
          <a:p>
            <a:pPr marL="0" marR="0" lvl="0" indent="0" algn="l" defTabSz="914400" rtl="0" eaLnBrk="1" fontAlgn="auto" latinLnBrk="0" hangingPunct="1">
              <a:lnSpc>
                <a:spcPct val="100000"/>
              </a:lnSpc>
              <a:spcBef>
                <a:spcPct val="0"/>
              </a:spcBef>
              <a:spcAft>
                <a:spcPts val="0"/>
              </a:spcAft>
              <a:buClrTx/>
              <a:buSzTx/>
              <a:buFontTx/>
              <a:buNone/>
              <a:tabLst/>
              <a:defRPr/>
            </a:pPr>
            <a:br>
              <a:rPr kumimoji="0" lang="fr" sz="3600" b="0" i="0" u="none" strike="noStrike" kern="1200" cap="none" spc="0" normalizeH="0" baseline="0" dirty="0">
                <a:ln>
                  <a:noFill/>
                </a:ln>
                <a:solidFill>
                  <a:prstClr val="white"/>
                </a:solidFill>
                <a:effectLst/>
                <a:uLnTx/>
                <a:uFillTx/>
                <a:latin typeface="Arial" panose="020B0604020202020204" pitchFamily="34" charset="0"/>
                <a:ea typeface="+mj-ea"/>
                <a:cs typeface="Arial" panose="020B0604020202020204" pitchFamily="34" charset="0"/>
              </a:rPr>
            </a:br>
            <a:endParaRPr kumimoji="0" lang="fr" sz="3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aphicFrame>
        <p:nvGraphicFramePr>
          <p:cNvPr id="8" name="Table 7">
            <a:extLst>
              <a:ext uri="{FF2B5EF4-FFF2-40B4-BE49-F238E27FC236}">
                <a16:creationId xmlns:a16="http://schemas.microsoft.com/office/drawing/2014/main" id="{13FF5E37-8F34-0B4C-BD70-EE61D985F550}"/>
              </a:ext>
            </a:extLst>
          </p:cNvPr>
          <p:cNvGraphicFramePr>
            <a:graphicFrameLocks noGrp="1"/>
          </p:cNvGraphicFramePr>
          <p:nvPr>
            <p:extLst>
              <p:ext uri="{D42A27DB-BD31-4B8C-83A1-F6EECF244321}">
                <p14:modId xmlns:p14="http://schemas.microsoft.com/office/powerpoint/2010/main" val="865567783"/>
              </p:ext>
            </p:extLst>
          </p:nvPr>
        </p:nvGraphicFramePr>
        <p:xfrm>
          <a:off x="304800" y="1280160"/>
          <a:ext cx="8686800" cy="2377440"/>
        </p:xfrm>
        <a:graphic>
          <a:graphicData uri="http://schemas.openxmlformats.org/drawingml/2006/table">
            <a:tbl>
              <a:tblPr firstRow="1" bandRow="1">
                <a:tableStyleId>{69CF1AB2-1976-4502-BF36-3FF5EA218861}</a:tableStyleId>
              </a:tblPr>
              <a:tblGrid>
                <a:gridCol w="1761551">
                  <a:extLst>
                    <a:ext uri="{9D8B030D-6E8A-4147-A177-3AD203B41FA5}">
                      <a16:colId xmlns:a16="http://schemas.microsoft.com/office/drawing/2014/main" val="1175562599"/>
                    </a:ext>
                  </a:extLst>
                </a:gridCol>
                <a:gridCol w="6925249">
                  <a:extLst>
                    <a:ext uri="{9D8B030D-6E8A-4147-A177-3AD203B41FA5}">
                      <a16:colId xmlns:a16="http://schemas.microsoft.com/office/drawing/2014/main" val="1480838009"/>
                    </a:ext>
                  </a:extLst>
                </a:gridCol>
              </a:tblGrid>
              <a:tr h="669138">
                <a:tc>
                  <a:txBody>
                    <a:bodyPr/>
                    <a:lstStyle/>
                    <a:p>
                      <a:pPr algn="l" rtl="0"/>
                      <a:r>
                        <a:rPr lang="fr" sz="1800" b="1" i="0" u="none" baseline="0" dirty="0">
                          <a:latin typeface="Arial Narrow" panose="020B0606020202030204" pitchFamily="34" charset="0"/>
                        </a:rPr>
                        <a:t>Lieux </a:t>
                      </a:r>
                    </a:p>
                  </a:txBody>
                  <a:tcPr marL="68580" marR="68580" anchor="ctr">
                    <a:solidFill>
                      <a:schemeClr val="accent1">
                        <a:lumMod val="20000"/>
                        <a:lumOff val="80000"/>
                      </a:schemeClr>
                    </a:solidFill>
                  </a:tcPr>
                </a:tc>
                <a:tc>
                  <a:txBody>
                    <a:bodyPr/>
                    <a:lstStyle/>
                    <a:p>
                      <a:pPr algn="l" rtl="0"/>
                      <a:r>
                        <a:rPr lang="fr" sz="1800" b="0" i="1" u="none" baseline="0">
                          <a:solidFill>
                            <a:schemeClr val="tx1"/>
                          </a:solidFill>
                          <a:latin typeface="Arial Narrow" panose="020B0606020202030204" pitchFamily="34" charset="0"/>
                        </a:rPr>
                        <a:t>Yaoundé</a:t>
                      </a:r>
                    </a:p>
                    <a:p>
                      <a:pPr algn="l" rtl="0"/>
                      <a:r>
                        <a:rPr lang="fr" sz="1800" b="0" i="1" u="none" baseline="0">
                          <a:solidFill>
                            <a:schemeClr val="tx1"/>
                          </a:solidFill>
                          <a:latin typeface="Arial Narrow" panose="020B0606020202030204" pitchFamily="34" charset="0"/>
                        </a:rPr>
                        <a:t> Régions Nord et Extrême Nord</a:t>
                      </a:r>
                    </a:p>
                    <a:p>
                      <a:pPr algn="l" rtl="0"/>
                      <a:r>
                        <a:rPr lang="fr" sz="1800" b="0" i="1" u="none" baseline="0">
                          <a:solidFill>
                            <a:schemeClr val="tx1"/>
                          </a:solidFill>
                          <a:latin typeface="Arial Narrow" panose="020B0606020202030204" pitchFamily="34" charset="0"/>
                        </a:rPr>
                        <a:t> Districts de santé de Lagdo et Yagoua</a:t>
                      </a:r>
                    </a:p>
                  </a:txBody>
                  <a:tcPr marL="68580" marR="68580" anchor="ctr">
                    <a:solidFill>
                      <a:schemeClr val="accent1">
                        <a:lumMod val="20000"/>
                        <a:lumOff val="80000"/>
                      </a:schemeClr>
                    </a:solidFill>
                  </a:tcPr>
                </a:tc>
                <a:extLst>
                  <a:ext uri="{0D108BD9-81ED-4DB2-BD59-A6C34878D82A}">
                    <a16:rowId xmlns:a16="http://schemas.microsoft.com/office/drawing/2014/main" val="1174115429"/>
                  </a:ext>
                </a:extLst>
              </a:tr>
              <a:tr h="601269">
                <a:tc>
                  <a:txBody>
                    <a:bodyPr/>
                    <a:lstStyle/>
                    <a:p>
                      <a:pPr algn="l" rtl="0"/>
                      <a:r>
                        <a:rPr lang="fr" sz="1800" b="1" i="0" u="none" baseline="0">
                          <a:latin typeface="Arial Narrow" panose="020B0606020202030204" pitchFamily="34" charset="0"/>
                        </a:rPr>
                        <a:t>Équipes </a:t>
                      </a:r>
                    </a:p>
                  </a:txBody>
                  <a:tcPr marL="68580" marR="68580" anchor="ctr">
                    <a:solidFill>
                      <a:schemeClr val="accent1">
                        <a:lumMod val="20000"/>
                        <a:lumOff val="80000"/>
                      </a:schemeClr>
                    </a:solidFill>
                  </a:tcPr>
                </a:tc>
                <a:tc>
                  <a:txBody>
                    <a:bodyPr/>
                    <a:lstStyle/>
                    <a:p>
                      <a:pPr algn="l" rtl="0"/>
                      <a:r>
                        <a:rPr lang="fr" sz="1800" b="1" i="0" u="none" baseline="0" dirty="0">
                          <a:solidFill>
                            <a:schemeClr val="tx1"/>
                          </a:solidFill>
                          <a:latin typeface="Arial Narrow" panose="020B0606020202030204" pitchFamily="34" charset="0"/>
                        </a:rPr>
                        <a:t>Nord :</a:t>
                      </a:r>
                      <a:r>
                        <a:rPr lang="fr" sz="1800" b="0" i="1" u="none" baseline="0" dirty="0">
                          <a:solidFill>
                            <a:schemeClr val="tx1"/>
                          </a:solidFill>
                          <a:latin typeface="Arial Narrow" panose="020B0606020202030204" pitchFamily="34" charset="0"/>
                        </a:rPr>
                        <a:t>  Salomon </a:t>
                      </a:r>
                      <a:r>
                        <a:rPr lang="fr" sz="1800" b="0" i="1" u="none" baseline="0" dirty="0" err="1">
                          <a:solidFill>
                            <a:schemeClr val="tx1"/>
                          </a:solidFill>
                          <a:latin typeface="Arial Narrow" panose="020B0606020202030204" pitchFamily="34" charset="0"/>
                        </a:rPr>
                        <a:t>Patchoke</a:t>
                      </a:r>
                      <a:r>
                        <a:rPr lang="fr" sz="1800" b="0" i="1" u="none" baseline="0" dirty="0">
                          <a:solidFill>
                            <a:schemeClr val="tx1"/>
                          </a:solidFill>
                          <a:latin typeface="Arial Narrow" panose="020B0606020202030204" pitchFamily="34" charset="0"/>
                        </a:rPr>
                        <a:t>/PNLP, Mary Kante/</a:t>
                      </a:r>
                      <a:r>
                        <a:rPr lang="fr" sz="1800" b="0" i="1" u="none" baseline="0" dirty="0" err="1">
                          <a:solidFill>
                            <a:schemeClr val="tx1"/>
                          </a:solidFill>
                          <a:latin typeface="Arial Narrow" panose="020B0606020202030204" pitchFamily="34" charset="0"/>
                        </a:rPr>
                        <a:t>VectorLink</a:t>
                      </a:r>
                      <a:r>
                        <a:rPr lang="fr" sz="1800" b="0" i="1" u="none" baseline="0" dirty="0">
                          <a:solidFill>
                            <a:schemeClr val="tx1"/>
                          </a:solidFill>
                          <a:latin typeface="Arial Narrow" panose="020B0606020202030204" pitchFamily="34" charset="0"/>
                        </a:rPr>
                        <a:t> PMI, Laure </a:t>
                      </a:r>
                      <a:r>
                        <a:rPr lang="fr" sz="1800" b="0" i="1" u="none" baseline="0" dirty="0" err="1">
                          <a:solidFill>
                            <a:schemeClr val="tx1"/>
                          </a:solidFill>
                          <a:latin typeface="Arial Narrow" panose="020B0606020202030204" pitchFamily="34" charset="0"/>
                        </a:rPr>
                        <a:t>Moukam</a:t>
                      </a:r>
                      <a:r>
                        <a:rPr lang="fr" sz="1800" b="0" i="1" u="none" baseline="0" dirty="0">
                          <a:solidFill>
                            <a:schemeClr val="tx1"/>
                          </a:solidFill>
                          <a:latin typeface="Arial Narrow" panose="020B0606020202030204" pitchFamily="34" charset="0"/>
                        </a:rPr>
                        <a:t>/ACMS</a:t>
                      </a:r>
                    </a:p>
                    <a:p>
                      <a:pPr algn="l" rtl="0"/>
                      <a:r>
                        <a:rPr lang="fr" sz="1800" b="1" i="0" u="none" baseline="0" dirty="0" err="1">
                          <a:solidFill>
                            <a:schemeClr val="tx1"/>
                          </a:solidFill>
                          <a:latin typeface="Arial Narrow" panose="020B0606020202030204" pitchFamily="34" charset="0"/>
                        </a:rPr>
                        <a:t>Extême</a:t>
                      </a:r>
                      <a:r>
                        <a:rPr lang="fr" sz="1800" b="1" i="0" u="none" baseline="0" dirty="0">
                          <a:solidFill>
                            <a:schemeClr val="tx1"/>
                          </a:solidFill>
                          <a:latin typeface="Arial Narrow" panose="020B0606020202030204" pitchFamily="34" charset="0"/>
                        </a:rPr>
                        <a:t> Nord :</a:t>
                      </a:r>
                      <a:r>
                        <a:rPr lang="fr" sz="1800" b="0" i="1" u="none" baseline="0" dirty="0">
                          <a:solidFill>
                            <a:schemeClr val="tx1"/>
                          </a:solidFill>
                          <a:latin typeface="Arial Narrow" panose="020B0606020202030204" pitchFamily="34" charset="0"/>
                        </a:rPr>
                        <a:t> Raymond </a:t>
                      </a:r>
                      <a:r>
                        <a:rPr lang="fr" sz="1800" b="0" i="1" u="none" baseline="0" dirty="0" err="1">
                          <a:solidFill>
                            <a:schemeClr val="tx1"/>
                          </a:solidFill>
                          <a:latin typeface="Arial Narrow" panose="020B0606020202030204" pitchFamily="34" charset="0"/>
                        </a:rPr>
                        <a:t>Tabue</a:t>
                      </a:r>
                      <a:r>
                        <a:rPr lang="fr" sz="1800" b="0" i="1" u="none" baseline="0" dirty="0">
                          <a:solidFill>
                            <a:schemeClr val="tx1"/>
                          </a:solidFill>
                          <a:latin typeface="Arial Narrow" panose="020B0606020202030204" pitchFamily="34" charset="0"/>
                        </a:rPr>
                        <a:t>/PNLP, Eloi </a:t>
                      </a:r>
                      <a:r>
                        <a:rPr lang="fr" sz="1800" b="0" i="1" u="none" baseline="0" dirty="0" err="1">
                          <a:solidFill>
                            <a:schemeClr val="tx1"/>
                          </a:solidFill>
                          <a:latin typeface="Arial Narrow" panose="020B0606020202030204" pitchFamily="34" charset="0"/>
                        </a:rPr>
                        <a:t>Oboussou</a:t>
                      </a:r>
                      <a:r>
                        <a:rPr lang="fr" sz="1800" b="0" i="1" u="none" baseline="0" dirty="0">
                          <a:solidFill>
                            <a:schemeClr val="tx1"/>
                          </a:solidFill>
                          <a:latin typeface="Arial Narrow" panose="020B0606020202030204" pitchFamily="34" charset="0"/>
                        </a:rPr>
                        <a:t>, consultant </a:t>
                      </a:r>
                      <a:r>
                        <a:rPr lang="fr" sz="1800" b="0" i="1" u="none" baseline="0" dirty="0" err="1">
                          <a:solidFill>
                            <a:schemeClr val="tx1"/>
                          </a:solidFill>
                          <a:latin typeface="Arial Narrow" panose="020B0606020202030204" pitchFamily="34" charset="0"/>
                        </a:rPr>
                        <a:t>VectorLink</a:t>
                      </a:r>
                      <a:r>
                        <a:rPr lang="fr" sz="1800" b="0" i="1" u="none" baseline="0" dirty="0">
                          <a:solidFill>
                            <a:schemeClr val="tx1"/>
                          </a:solidFill>
                          <a:latin typeface="Arial Narrow" panose="020B0606020202030204" pitchFamily="34" charset="0"/>
                        </a:rPr>
                        <a:t> (et AMP), Albertine </a:t>
                      </a:r>
                      <a:r>
                        <a:rPr lang="fr" sz="1800" b="0" i="1" u="none" baseline="0" dirty="0" err="1">
                          <a:solidFill>
                            <a:schemeClr val="tx1"/>
                          </a:solidFill>
                          <a:latin typeface="Arial Narrow" panose="020B0606020202030204" pitchFamily="34" charset="0"/>
                        </a:rPr>
                        <a:t>Lele</a:t>
                      </a:r>
                      <a:r>
                        <a:rPr lang="fr" sz="1800" b="0" i="1" u="none" baseline="0" dirty="0">
                          <a:solidFill>
                            <a:schemeClr val="tx1"/>
                          </a:solidFill>
                          <a:latin typeface="Arial Narrow" panose="020B0606020202030204" pitchFamily="34" charset="0"/>
                        </a:rPr>
                        <a:t>/ACMS </a:t>
                      </a:r>
                    </a:p>
                    <a:p>
                      <a:endParaRPr lang="fr" sz="1800" b="1" i="1" dirty="0">
                        <a:solidFill>
                          <a:srgbClr val="FF0000"/>
                        </a:solidFill>
                        <a:latin typeface="Arial Narrow" panose="020B0606020202030204" pitchFamily="34" charset="0"/>
                      </a:endParaRPr>
                    </a:p>
                  </a:txBody>
                  <a:tcPr marL="68580" marR="68580" anchor="ctr">
                    <a:solidFill>
                      <a:schemeClr val="accent1">
                        <a:lumMod val="20000"/>
                        <a:lumOff val="80000"/>
                      </a:schemeClr>
                    </a:solidFill>
                  </a:tcPr>
                </a:tc>
                <a:extLst>
                  <a:ext uri="{0D108BD9-81ED-4DB2-BD59-A6C34878D82A}">
                    <a16:rowId xmlns:a16="http://schemas.microsoft.com/office/drawing/2014/main" val="1827276610"/>
                  </a:ext>
                </a:extLst>
              </a:tr>
            </a:tbl>
          </a:graphicData>
        </a:graphic>
      </p:graphicFrame>
      <p:graphicFrame>
        <p:nvGraphicFramePr>
          <p:cNvPr id="10" name="Content Placeholder 4">
            <a:extLst>
              <a:ext uri="{FF2B5EF4-FFF2-40B4-BE49-F238E27FC236}">
                <a16:creationId xmlns:a16="http://schemas.microsoft.com/office/drawing/2014/main" id="{9127EBB7-A98F-8F4C-9EFD-C71CF50CDBE0}"/>
              </a:ext>
            </a:extLst>
          </p:cNvPr>
          <p:cNvGraphicFramePr>
            <a:graphicFrameLocks/>
          </p:cNvGraphicFramePr>
          <p:nvPr>
            <p:extLst>
              <p:ext uri="{D42A27DB-BD31-4B8C-83A1-F6EECF244321}">
                <p14:modId xmlns:p14="http://schemas.microsoft.com/office/powerpoint/2010/main" val="1140034734"/>
              </p:ext>
            </p:extLst>
          </p:nvPr>
        </p:nvGraphicFramePr>
        <p:xfrm>
          <a:off x="304800" y="3505200"/>
          <a:ext cx="8686799" cy="3342999"/>
        </p:xfrm>
        <a:graphic>
          <a:graphicData uri="http://schemas.openxmlformats.org/drawingml/2006/table">
            <a:tbl>
              <a:tblPr firstRow="1" bandRow="1">
                <a:tableStyleId>{69CF1AB2-1976-4502-BF36-3FF5EA218861}</a:tableStyleId>
              </a:tblPr>
              <a:tblGrid>
                <a:gridCol w="479955">
                  <a:extLst>
                    <a:ext uri="{9D8B030D-6E8A-4147-A177-3AD203B41FA5}">
                      <a16:colId xmlns:a16="http://schemas.microsoft.com/office/drawing/2014/main" val="20000"/>
                    </a:ext>
                  </a:extLst>
                </a:gridCol>
                <a:gridCol w="1281595">
                  <a:extLst>
                    <a:ext uri="{9D8B030D-6E8A-4147-A177-3AD203B41FA5}">
                      <a16:colId xmlns:a16="http://schemas.microsoft.com/office/drawing/2014/main" val="569135468"/>
                    </a:ext>
                  </a:extLst>
                </a:gridCol>
                <a:gridCol w="6925249">
                  <a:extLst>
                    <a:ext uri="{9D8B030D-6E8A-4147-A177-3AD203B41FA5}">
                      <a16:colId xmlns:a16="http://schemas.microsoft.com/office/drawing/2014/main" val="20001"/>
                    </a:ext>
                  </a:extLst>
                </a:gridCol>
              </a:tblGrid>
              <a:tr h="393192">
                <a:tc rowSpan="3">
                  <a:txBody>
                    <a:bodyPr/>
                    <a:lstStyle/>
                    <a:p>
                      <a:pPr algn="ctr"/>
                      <a:r>
                        <a:rPr lang="en-GB" sz="2000" b="1" dirty="0">
                          <a:solidFill>
                            <a:schemeClr val="tx1"/>
                          </a:solidFill>
                          <a:latin typeface="Arial Narrow" panose="020B0606020202030204" pitchFamily="34" charset="0"/>
                        </a:rPr>
                        <a:t>Interviews</a:t>
                      </a:r>
                    </a:p>
                  </a:txBody>
                  <a:tcPr marL="68580" marR="68580" vert="vert270" anchor="ctr">
                    <a:solidFill>
                      <a:srgbClr val="D0D8E8"/>
                    </a:solidFill>
                  </a:tcPr>
                </a:tc>
                <a:tc>
                  <a:txBody>
                    <a:bodyPr/>
                    <a:lstStyle/>
                    <a:p>
                      <a:pPr algn="l" rtl="0"/>
                      <a:r>
                        <a:rPr lang="fr" sz="2000" b="1" i="0" u="none" baseline="0">
                          <a:solidFill>
                            <a:schemeClr val="tx1"/>
                          </a:solidFill>
                          <a:latin typeface="Arial Narrow" panose="020B0606020202030204" pitchFamily="34" charset="0"/>
                        </a:rPr>
                        <a:t>Central</a:t>
                      </a:r>
                    </a:p>
                  </a:txBody>
                  <a:tcPr marL="68580" marR="68580" anchor="ctr">
                    <a:solidFill>
                      <a:srgbClr val="D0D8E8"/>
                    </a:solidFill>
                  </a:tcPr>
                </a:tc>
                <a:tc>
                  <a:txBody>
                    <a:bodyPr/>
                    <a:lstStyle/>
                    <a:p>
                      <a:pPr algn="l" rtl="0"/>
                      <a:r>
                        <a:rPr lang="fr" sz="1800" b="0" i="0" u="none" baseline="0" dirty="0">
                          <a:solidFill>
                            <a:schemeClr val="tx1"/>
                          </a:solidFill>
                          <a:latin typeface="Arial Narrow" panose="020B0606020202030204" pitchFamily="34" charset="0"/>
                        </a:rPr>
                        <a:t>Entretiens avec :</a:t>
                      </a:r>
                      <a:r>
                        <a:rPr lang="fr" sz="1800" b="0" i="1" u="none" baseline="0" dirty="0">
                          <a:solidFill>
                            <a:schemeClr val="tx1"/>
                          </a:solidFill>
                          <a:latin typeface="Arial Narrow" panose="020B0606020202030204" pitchFamily="34" charset="0"/>
                        </a:rPr>
                        <a:t>  PNLP, DSF, PLMI, OMS, UNICEF, PSM, Malaria No More</a:t>
                      </a:r>
                    </a:p>
                  </a:txBody>
                  <a:tcPr marL="68580" marR="68580" anchor="ctr">
                    <a:solidFill>
                      <a:srgbClr val="D0D8E8"/>
                    </a:solidFill>
                  </a:tcPr>
                </a:tc>
                <a:extLst>
                  <a:ext uri="{0D108BD9-81ED-4DB2-BD59-A6C34878D82A}">
                    <a16:rowId xmlns:a16="http://schemas.microsoft.com/office/drawing/2014/main" val="10001"/>
                  </a:ext>
                </a:extLst>
              </a:tr>
              <a:tr h="935079">
                <a:tc vMerge="1">
                  <a:txBody>
                    <a:bodyPr/>
                    <a:lstStyle/>
                    <a:p>
                      <a:endParaRPr lang="fr" sz="2000" b="1"/>
                    </a:p>
                  </a:txBody>
                  <a:tcPr marL="68580" marR="68580" anchor="ctr">
                    <a:solidFill>
                      <a:srgbClr val="D0D8E8"/>
                    </a:solidFill>
                  </a:tcPr>
                </a:tc>
                <a:tc>
                  <a:txBody>
                    <a:bodyPr/>
                    <a:lstStyle/>
                    <a:p>
                      <a:pPr algn="l" rtl="0"/>
                      <a:r>
                        <a:rPr lang="fr" sz="2000" b="1" i="0" u="none" baseline="0" dirty="0">
                          <a:solidFill>
                            <a:schemeClr val="tx1"/>
                          </a:solidFill>
                          <a:latin typeface="Arial Narrow" panose="020B0606020202030204" pitchFamily="34" charset="0"/>
                        </a:rPr>
                        <a:t>Région / District</a:t>
                      </a:r>
                    </a:p>
                  </a:txBody>
                  <a:tcPr marL="68580" marR="68580" anchor="ctr">
                    <a:solidFill>
                      <a:srgbClr val="D0D8E8"/>
                    </a:solidFill>
                  </a:tcPr>
                </a:tc>
                <a:tc>
                  <a:txBody>
                    <a:bodyPr/>
                    <a:lstStyle/>
                    <a:p>
                      <a:pPr algn="l" rtl="0"/>
                      <a:r>
                        <a:rPr lang="fr" sz="1800" b="0" i="0" u="none" baseline="0" dirty="0">
                          <a:solidFill>
                            <a:schemeClr val="tx1"/>
                          </a:solidFill>
                          <a:latin typeface="Arial Narrow" panose="020B0606020202030204" pitchFamily="34" charset="0"/>
                        </a:rPr>
                        <a:t>Entretiens avec :</a:t>
                      </a:r>
                      <a:r>
                        <a:rPr lang="fr" sz="1800" b="0" i="1" u="none" baseline="0" dirty="0">
                          <a:solidFill>
                            <a:schemeClr val="tx1"/>
                          </a:solidFill>
                          <a:latin typeface="Arial Narrow" panose="020B0606020202030204" pitchFamily="34" charset="0"/>
                        </a:rPr>
                        <a:t> </a:t>
                      </a:r>
                    </a:p>
                    <a:p>
                      <a:pPr marL="342900" indent="-342900" algn="l" rtl="0">
                        <a:buFontTx/>
                        <a:buChar char="-"/>
                      </a:pPr>
                      <a:r>
                        <a:rPr lang="fr" sz="1800" b="0" i="1" u="none" baseline="0" dirty="0">
                          <a:solidFill>
                            <a:schemeClr val="tx1"/>
                          </a:solidFill>
                          <a:latin typeface="Arial Narrow" panose="020B0606020202030204" pitchFamily="34" charset="0"/>
                        </a:rPr>
                        <a:t>Gouverneur, Coordonnateur technique régional, et FPSP à Garoua; Représentant du gouverneur, Directeur régional de la santé, et Coordonnateur technique régional à Maroua</a:t>
                      </a:r>
                      <a:endParaRPr lang="fr" sz="1800" b="0" i="1" baseline="0" dirty="0">
                        <a:solidFill>
                          <a:schemeClr val="tx1"/>
                        </a:solidFill>
                        <a:latin typeface="Arial Narrow" panose="020B0606020202030204" pitchFamily="34" charset="0"/>
                      </a:endParaRPr>
                    </a:p>
                    <a:p>
                      <a:pPr marL="342900" indent="-342900" algn="l" rtl="0">
                        <a:buFontTx/>
                        <a:buChar char="-"/>
                      </a:pPr>
                      <a:r>
                        <a:rPr lang="fr" sz="1800" b="0" i="0" u="none" baseline="0" dirty="0">
                          <a:solidFill>
                            <a:schemeClr val="tx1"/>
                          </a:solidFill>
                          <a:latin typeface="Arial Narrow" panose="020B0606020202030204" pitchFamily="34" charset="0"/>
                        </a:rPr>
                        <a:t>Équipe de santé du district, Sous-préfet, et Maire de </a:t>
                      </a:r>
                      <a:r>
                        <a:rPr lang="fr" sz="1800" b="0" i="0" u="none" baseline="0" dirty="0" err="1">
                          <a:solidFill>
                            <a:schemeClr val="tx1"/>
                          </a:solidFill>
                          <a:latin typeface="Arial Narrow" panose="020B0606020202030204" pitchFamily="34" charset="0"/>
                        </a:rPr>
                        <a:t>Lagdo</a:t>
                      </a:r>
                      <a:r>
                        <a:rPr lang="fr" sz="1800" b="0" i="1" u="none" baseline="0" dirty="0">
                          <a:solidFill>
                            <a:schemeClr val="tx1"/>
                          </a:solidFill>
                          <a:latin typeface="Arial Narrow" panose="020B0606020202030204" pitchFamily="34" charset="0"/>
                        </a:rPr>
                        <a:t> </a:t>
                      </a:r>
                    </a:p>
                    <a:p>
                      <a:pPr marL="342900" indent="-342900" algn="l" rtl="0">
                        <a:buFontTx/>
                        <a:buChar char="-"/>
                      </a:pPr>
                      <a:r>
                        <a:rPr lang="fr" sz="1800" b="0" i="0" u="none" baseline="0" dirty="0">
                          <a:solidFill>
                            <a:schemeClr val="tx1"/>
                          </a:solidFill>
                          <a:latin typeface="Arial Narrow" panose="020B0606020202030204" pitchFamily="34" charset="0"/>
                        </a:rPr>
                        <a:t>É</a:t>
                      </a:r>
                      <a:r>
                        <a:rPr lang="fr" sz="1800" b="0" i="1" u="none" baseline="0" dirty="0">
                          <a:solidFill>
                            <a:schemeClr val="tx1"/>
                          </a:solidFill>
                          <a:latin typeface="Arial Narrow" panose="020B0606020202030204" pitchFamily="34" charset="0"/>
                        </a:rPr>
                        <a:t>quipe de santé régionale, Point focal du Malaria, Surveillant Général, Responsable CPN à </a:t>
                      </a:r>
                      <a:r>
                        <a:rPr lang="fr" sz="1800" b="0" i="1" u="none" baseline="0" dirty="0" err="1">
                          <a:solidFill>
                            <a:schemeClr val="tx1"/>
                          </a:solidFill>
                          <a:latin typeface="Arial Narrow" panose="020B0606020202030204" pitchFamily="34" charset="0"/>
                        </a:rPr>
                        <a:t>Yagoua</a:t>
                      </a:r>
                      <a:r>
                        <a:rPr lang="fr" sz="1800" b="0" i="1" u="none" baseline="0" dirty="0">
                          <a:solidFill>
                            <a:schemeClr val="tx1"/>
                          </a:solidFill>
                          <a:latin typeface="Arial Narrow" panose="020B0606020202030204" pitchFamily="34" charset="0"/>
                        </a:rPr>
                        <a:t> </a:t>
                      </a:r>
                    </a:p>
                  </a:txBody>
                  <a:tcPr marL="68580" marR="68580" anchor="ctr">
                    <a:solidFill>
                      <a:srgbClr val="D0D8E8"/>
                    </a:solidFill>
                  </a:tcPr>
                </a:tc>
                <a:extLst>
                  <a:ext uri="{0D108BD9-81ED-4DB2-BD59-A6C34878D82A}">
                    <a16:rowId xmlns:a16="http://schemas.microsoft.com/office/drawing/2014/main" val="10002"/>
                  </a:ext>
                </a:extLst>
              </a:tr>
              <a:tr h="935079">
                <a:tc vMerge="1">
                  <a:txBody>
                    <a:bodyPr/>
                    <a:lstStyle/>
                    <a:p>
                      <a:endParaRPr lang="fr" sz="2000" b="1"/>
                    </a:p>
                  </a:txBody>
                  <a:tcPr marL="68580" marR="68580" anchor="ctr">
                    <a:solidFill>
                      <a:srgbClr val="E9EDF4"/>
                    </a:solidFill>
                  </a:tcPr>
                </a:tc>
                <a:tc>
                  <a:txBody>
                    <a:bodyPr/>
                    <a:lstStyle/>
                    <a:p>
                      <a:pPr algn="l" rtl="0"/>
                      <a:r>
                        <a:rPr lang="fr" sz="1600" b="1" i="0" u="none" baseline="0">
                          <a:solidFill>
                            <a:schemeClr val="tx1"/>
                          </a:solidFill>
                          <a:latin typeface="Arial Narrow" panose="020B0606020202030204" pitchFamily="34" charset="0"/>
                        </a:rPr>
                        <a:t>Centres de santé</a:t>
                      </a:r>
                    </a:p>
                  </a:txBody>
                  <a:tcPr marL="68580" marR="68580" anchor="ctr">
                    <a:solidFill>
                      <a:srgbClr val="D0D8E8"/>
                    </a:solidFill>
                  </a:tcPr>
                </a:tc>
                <a:tc>
                  <a:txBody>
                    <a:bodyPr/>
                    <a:lstStyle/>
                    <a:p>
                      <a:pPr algn="l" rtl="0"/>
                      <a:r>
                        <a:rPr lang="fr" sz="1800" b="0" i="1" u="none" baseline="0" dirty="0">
                          <a:solidFill>
                            <a:schemeClr val="tx1"/>
                          </a:solidFill>
                          <a:latin typeface="Arial Narrow" panose="020B0606020202030204" pitchFamily="34" charset="0"/>
                        </a:rPr>
                        <a:t>Interviews avec les Infirmiers Titulaires des Centres de Santé et ASC à </a:t>
                      </a:r>
                      <a:r>
                        <a:rPr lang="fr" sz="1800" b="0" i="1" u="none" baseline="0" dirty="0" err="1">
                          <a:solidFill>
                            <a:schemeClr val="tx1"/>
                          </a:solidFill>
                          <a:latin typeface="Arial Narrow" panose="020B0606020202030204" pitchFamily="34" charset="0"/>
                        </a:rPr>
                        <a:t>Djippordé</a:t>
                      </a:r>
                      <a:r>
                        <a:rPr lang="fr" sz="1800" b="0" i="1" u="none" baseline="0" dirty="0">
                          <a:solidFill>
                            <a:schemeClr val="tx1"/>
                          </a:solidFill>
                          <a:latin typeface="Arial Narrow" panose="020B0606020202030204" pitchFamily="34" charset="0"/>
                        </a:rPr>
                        <a:t>, Mayo </a:t>
                      </a:r>
                      <a:r>
                        <a:rPr lang="fr" sz="1800" b="0" i="1" u="none" baseline="0" dirty="0" err="1">
                          <a:solidFill>
                            <a:schemeClr val="tx1"/>
                          </a:solidFill>
                          <a:latin typeface="Arial Narrow" panose="020B0606020202030204" pitchFamily="34" charset="0"/>
                        </a:rPr>
                        <a:t>Bocki</a:t>
                      </a:r>
                      <a:r>
                        <a:rPr lang="fr" sz="1800" b="0" i="1" u="none" baseline="0" dirty="0">
                          <a:solidFill>
                            <a:schemeClr val="tx1"/>
                          </a:solidFill>
                          <a:latin typeface="Arial Narrow" panose="020B0606020202030204" pitchFamily="34" charset="0"/>
                        </a:rPr>
                        <a:t> et </a:t>
                      </a:r>
                      <a:r>
                        <a:rPr lang="fr" sz="1800" b="0" i="1" u="none" baseline="0" dirty="0" err="1">
                          <a:solidFill>
                            <a:schemeClr val="tx1"/>
                          </a:solidFill>
                          <a:latin typeface="Arial Narrow" panose="020B0606020202030204" pitchFamily="34" charset="0"/>
                        </a:rPr>
                        <a:t>Badankali</a:t>
                      </a:r>
                      <a:r>
                        <a:rPr lang="fr" sz="1800" b="0" i="1" u="none" baseline="0" dirty="0">
                          <a:solidFill>
                            <a:schemeClr val="tx1"/>
                          </a:solidFill>
                          <a:latin typeface="Arial Narrow" panose="020B0606020202030204" pitchFamily="34" charset="0"/>
                        </a:rPr>
                        <a:t> (</a:t>
                      </a:r>
                      <a:r>
                        <a:rPr lang="fr" sz="1800" b="0" i="1" u="none" baseline="0" dirty="0" err="1">
                          <a:solidFill>
                            <a:schemeClr val="tx1"/>
                          </a:solidFill>
                          <a:latin typeface="Arial Narrow" panose="020B0606020202030204" pitchFamily="34" charset="0"/>
                        </a:rPr>
                        <a:t>Lagdo</a:t>
                      </a:r>
                      <a:r>
                        <a:rPr lang="fr" sz="1800" b="0" i="1" u="none" baseline="0" dirty="0">
                          <a:solidFill>
                            <a:schemeClr val="tx1"/>
                          </a:solidFill>
                          <a:latin typeface="Arial Narrow" panose="020B0606020202030204" pitchFamily="34" charset="0"/>
                        </a:rPr>
                        <a:t>) et à Dana, </a:t>
                      </a:r>
                      <a:r>
                        <a:rPr lang="fr" sz="1800" b="0" i="1" u="none" baseline="0" dirty="0" err="1">
                          <a:solidFill>
                            <a:schemeClr val="tx1"/>
                          </a:solidFill>
                          <a:latin typeface="Arial Narrow" panose="020B0606020202030204" pitchFamily="34" charset="0"/>
                        </a:rPr>
                        <a:t>Yagoua</a:t>
                      </a:r>
                      <a:r>
                        <a:rPr lang="fr" sz="1800" b="0" i="1" u="none" baseline="0" dirty="0">
                          <a:solidFill>
                            <a:schemeClr val="tx1"/>
                          </a:solidFill>
                          <a:latin typeface="Arial Narrow" panose="020B0606020202030204" pitchFamily="34" charset="0"/>
                        </a:rPr>
                        <a:t>, </a:t>
                      </a:r>
                      <a:r>
                        <a:rPr lang="fr" sz="1800" b="0" i="1" u="none" baseline="0" dirty="0" err="1">
                          <a:solidFill>
                            <a:schemeClr val="tx1"/>
                          </a:solidFill>
                          <a:latin typeface="Arial Narrow" panose="020B0606020202030204" pitchFamily="34" charset="0"/>
                        </a:rPr>
                        <a:t>Gabaraye-Widigue</a:t>
                      </a:r>
                      <a:r>
                        <a:rPr lang="fr" sz="1800" b="0" i="1" u="none" baseline="0" dirty="0">
                          <a:solidFill>
                            <a:schemeClr val="tx1"/>
                          </a:solidFill>
                          <a:latin typeface="Arial Narrow" panose="020B0606020202030204" pitchFamily="34" charset="0"/>
                        </a:rPr>
                        <a:t> (</a:t>
                      </a:r>
                      <a:r>
                        <a:rPr lang="fr" sz="1800" b="0" i="1" u="none" baseline="0" dirty="0" err="1">
                          <a:solidFill>
                            <a:schemeClr val="tx1"/>
                          </a:solidFill>
                          <a:latin typeface="Arial Narrow" panose="020B0606020202030204" pitchFamily="34" charset="0"/>
                        </a:rPr>
                        <a:t>Yagoua</a:t>
                      </a:r>
                      <a:r>
                        <a:rPr lang="fr" sz="1800" b="0" i="1" u="none" baseline="0" dirty="0">
                          <a:solidFill>
                            <a:schemeClr val="tx1"/>
                          </a:solidFill>
                          <a:latin typeface="Arial Narrow" panose="020B0606020202030204" pitchFamily="34" charset="0"/>
                        </a:rPr>
                        <a:t>)</a:t>
                      </a:r>
                    </a:p>
                  </a:txBody>
                  <a:tcPr marL="68580" marR="68580" anchor="ctr">
                    <a:solidFill>
                      <a:srgbClr val="D0D8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10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extLst>
              <p:ext uri="{D42A27DB-BD31-4B8C-83A1-F6EECF244321}">
                <p14:modId xmlns:p14="http://schemas.microsoft.com/office/powerpoint/2010/main" val="2310014792"/>
              </p:ext>
            </p:extLst>
          </p:nvPr>
        </p:nvGraphicFramePr>
        <p:xfrm>
          <a:off x="0" y="0"/>
          <a:ext cx="9144001" cy="6858000"/>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4860325">
                  <a:extLst>
                    <a:ext uri="{9D8B030D-6E8A-4147-A177-3AD203B41FA5}">
                      <a16:colId xmlns:a16="http://schemas.microsoft.com/office/drawing/2014/main" val="3822792111"/>
                    </a:ext>
                  </a:extLst>
                </a:gridCol>
                <a:gridCol w="3418703">
                  <a:extLst>
                    <a:ext uri="{9D8B030D-6E8A-4147-A177-3AD203B41FA5}">
                      <a16:colId xmlns:a16="http://schemas.microsoft.com/office/drawing/2014/main" val="360488284"/>
                    </a:ext>
                  </a:extLst>
                </a:gridCol>
              </a:tblGrid>
              <a:tr h="534101">
                <a:tc rowSpan="2">
                  <a:txBody>
                    <a:bodyPr/>
                    <a:lstStyle/>
                    <a:p>
                      <a:pPr marL="2243138" indent="0" algn="l" rtl="0">
                        <a:tabLst/>
                      </a:pPr>
                      <a:r>
                        <a:rPr lang="fr" sz="2000" b="0" i="0" u="none" baseline="0" dirty="0"/>
                        <a:t>Canevas de résultats </a:t>
                      </a:r>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b="0" i="0" u="none" baseline="0" dirty="0"/>
                        <a:t>Observations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baseline="0"/>
                        <a:t> Recommandations</a:t>
                      </a:r>
                    </a:p>
                  </a:txBody>
                  <a:tcPr anchor="ctr"/>
                </a:tc>
                <a:extLst>
                  <a:ext uri="{0D108BD9-81ED-4DB2-BD59-A6C34878D82A}">
                    <a16:rowId xmlns:a16="http://schemas.microsoft.com/office/drawing/2014/main" val="2348139889"/>
                  </a:ext>
                </a:extLst>
              </a:tr>
              <a:tr h="6323899">
                <a:tc vMerge="1">
                  <a:txBody>
                    <a:bodyPr/>
                    <a:lstStyle/>
                    <a:p>
                      <a:endParaRPr lang="fr"/>
                    </a:p>
                  </a:txBody>
                  <a:tcPr/>
                </a:tc>
                <a:tc>
                  <a:txBody>
                    <a:bodyPr/>
                    <a:lstStyle/>
                    <a:p>
                      <a:pPr marL="0" indent="0" algn="l" rtl="0">
                        <a:buFontTx/>
                        <a:buNone/>
                      </a:pPr>
                      <a:r>
                        <a:rPr lang="fr" sz="1800" b="1" i="0" u="none" baseline="0"/>
                        <a:t>Tous les trois pays </a:t>
                      </a:r>
                    </a:p>
                    <a:p>
                      <a:pPr marL="0" indent="0" algn="l" rtl="0">
                        <a:buFontTx/>
                        <a:buNone/>
                      </a:pPr>
                      <a:endParaRPr lang="fr" sz="1800" b="1"/>
                    </a:p>
                    <a:p>
                      <a:pPr marL="0" marR="0" lvl="0" indent="0" algn="l" defTabSz="914400" rtl="0" eaLnBrk="1" fontAlgn="auto" latinLnBrk="0" hangingPunct="1">
                        <a:lnSpc>
                          <a:spcPct val="100000"/>
                        </a:lnSpc>
                        <a:spcBef>
                          <a:spcPts val="0"/>
                        </a:spcBef>
                        <a:spcAft>
                          <a:spcPts val="0"/>
                        </a:spcAft>
                        <a:buClrTx/>
                        <a:buSzTx/>
                        <a:buFontTx/>
                        <a:buNone/>
                        <a:tabLst/>
                        <a:defRPr/>
                      </a:pPr>
                      <a:endParaRPr lang="fr" sz="1800" b="1"/>
                    </a:p>
                    <a:p>
                      <a:pPr marL="0" marR="0" lvl="0" indent="0" algn="l" defTabSz="914400" rtl="0" eaLnBrk="1" fontAlgn="auto" latinLnBrk="0" hangingPunct="1">
                        <a:lnSpc>
                          <a:spcPct val="100000"/>
                        </a:lnSpc>
                        <a:spcBef>
                          <a:spcPts val="0"/>
                        </a:spcBef>
                        <a:spcAft>
                          <a:spcPts val="0"/>
                        </a:spcAft>
                        <a:buClrTx/>
                        <a:buSzTx/>
                        <a:buFontTx/>
                        <a:buNone/>
                        <a:tabLst/>
                        <a:defRPr/>
                      </a:pPr>
                      <a:endParaRPr lang="fr" sz="1800" b="1"/>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none" baseline="0"/>
                        <a:t>Dans certains cas</a:t>
                      </a:r>
                    </a:p>
                    <a:p>
                      <a:pPr marL="0" indent="0" algn="l" rtl="0">
                        <a:buFontTx/>
                        <a:buNone/>
                      </a:pPr>
                      <a:endParaRPr lang="fr" sz="1800" b="1"/>
                    </a:p>
                    <a:p>
                      <a:pPr marL="0" indent="0" algn="l" rtl="0">
                        <a:buFontTx/>
                        <a:buNone/>
                      </a:pPr>
                      <a:endParaRPr lang="fr" sz="1800" b="1"/>
                    </a:p>
                    <a:p>
                      <a:pPr marL="0" indent="0" algn="l" rtl="0">
                        <a:buFontTx/>
                        <a:buNone/>
                      </a:pPr>
                      <a:endParaRPr lang="fr" sz="1800" b="1"/>
                    </a:p>
                    <a:p>
                      <a:pPr marL="0" indent="0" algn="l" rtl="0">
                        <a:buFontTx/>
                        <a:buNone/>
                      </a:pPr>
                      <a:r>
                        <a:rPr lang="fr" sz="1800" b="1" i="0" u="none" baseline="0"/>
                        <a:t>Dans une région d'un pays</a:t>
                      </a:r>
                      <a:endParaRPr lang="fr" sz="1700"/>
                    </a:p>
                  </a:txBody>
                  <a:tcPr/>
                </a:tc>
                <a:tc>
                  <a:txBody>
                    <a:bodyPr/>
                    <a:lstStyle/>
                    <a:p>
                      <a:endParaRPr lang="fr" dirty="0"/>
                    </a:p>
                    <a:p>
                      <a:endParaRPr lang="fr" dirty="0"/>
                    </a:p>
                    <a:p>
                      <a:endParaRPr lang="fr" dirty="0"/>
                    </a:p>
                    <a:p>
                      <a:endParaRPr lang="fr" dirty="0"/>
                    </a:p>
                    <a:p>
                      <a:endParaRPr lang="fr" dirty="0"/>
                    </a:p>
                    <a:p>
                      <a:endParaRPr lang="fr" dirty="0"/>
                    </a:p>
                    <a:p>
                      <a:endParaRPr lang="fr" dirty="0"/>
                    </a:p>
                    <a:p>
                      <a:endParaRPr lang="fr" dirty="0"/>
                    </a:p>
                    <a:p>
                      <a:endParaRPr lang="fr" dirty="0"/>
                    </a:p>
                    <a:p>
                      <a:endParaRPr lang="fr" dirty="0"/>
                    </a:p>
                    <a:p>
                      <a:endParaRPr lang="fr" dirty="0"/>
                    </a:p>
                    <a:p>
                      <a:endParaRPr lang="fr" dirty="0"/>
                    </a:p>
                  </a:txBody>
                  <a:tcPr>
                    <a:solidFill>
                      <a:schemeClr val="accent1">
                        <a:tint val="40000"/>
                        <a:alpha val="40000"/>
                      </a:schemeClr>
                    </a:solidFill>
                  </a:tcPr>
                </a:tc>
                <a:extLst>
                  <a:ext uri="{0D108BD9-81ED-4DB2-BD59-A6C34878D82A}">
                    <a16:rowId xmlns:a16="http://schemas.microsoft.com/office/drawing/2014/main" val="1023111584"/>
                  </a:ext>
                </a:extLst>
              </a:tr>
            </a:tbl>
          </a:graphicData>
        </a:graphic>
      </p:graphicFrame>
      <p:sp>
        <p:nvSpPr>
          <p:cNvPr id="3" name="Rounded Rectangular Callout 2">
            <a:extLst>
              <a:ext uri="{FF2B5EF4-FFF2-40B4-BE49-F238E27FC236}">
                <a16:creationId xmlns:a16="http://schemas.microsoft.com/office/drawing/2014/main" id="{5D357CC3-6CC6-7A44-B36C-EAEAEE524F46}"/>
              </a:ext>
            </a:extLst>
          </p:cNvPr>
          <p:cNvSpPr/>
          <p:nvPr/>
        </p:nvSpPr>
        <p:spPr>
          <a:xfrm>
            <a:off x="5671108" y="676836"/>
            <a:ext cx="3279217" cy="227171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dirty="0">
                <a:ln>
                  <a:noFill/>
                </a:ln>
                <a:effectLst/>
                <a:uLnTx/>
                <a:uFillTx/>
                <a:latin typeface="Calibri"/>
                <a:ea typeface="+mn-ea"/>
                <a:cs typeface="+mn-cs"/>
              </a:rPr>
              <a:t> </a:t>
            </a:r>
            <a:r>
              <a:rPr kumimoji="0" lang="fr" sz="1800" b="1" i="0" u="none" strike="noStrike" kern="1200" cap="none" spc="0" normalizeH="0" baseline="0" dirty="0">
                <a:ln>
                  <a:noFill/>
                </a:ln>
                <a:solidFill>
                  <a:srgbClr val="7030A0"/>
                </a:solidFill>
                <a:effectLst/>
                <a:uLnTx/>
                <a:uFillTx/>
                <a:latin typeface="Calibri"/>
                <a:ea typeface="+mn-ea"/>
                <a:cs typeface="+mn-cs"/>
              </a:rPr>
              <a:t> Idées innovantes, </a:t>
            </a:r>
            <a:r>
              <a:rPr kumimoji="0" lang="fr" sz="1800" b="1" i="0" u="none" strike="noStrike" kern="1200" cap="none" spc="0" normalizeH="0" baseline="0" dirty="0">
                <a:ln>
                  <a:noFill/>
                </a:ln>
                <a:effectLst/>
                <a:uLnTx/>
                <a:uFillTx/>
                <a:latin typeface="Calibri"/>
                <a:ea typeface="+mn-ea"/>
                <a:cs typeface="+mn-cs"/>
              </a:rPr>
              <a:t> </a:t>
            </a:r>
            <a:r>
              <a:rPr kumimoji="0" lang="fr" sz="1800" b="1" i="0" u="none" strike="noStrike" kern="1200" cap="none" spc="0" normalizeH="0" baseline="0" dirty="0">
                <a:ln>
                  <a:noFill/>
                </a:ln>
                <a:solidFill>
                  <a:srgbClr val="FF920B"/>
                </a:solidFill>
                <a:effectLst/>
                <a:uLnTx/>
                <a:uFillTx/>
                <a:latin typeface="Calibri"/>
                <a:ea typeface="+mn-ea"/>
                <a:cs typeface="+mn-cs"/>
              </a:rPr>
              <a:t> Thèmes clés </a:t>
            </a:r>
          </a:p>
        </p:txBody>
      </p:sp>
      <p:pic>
        <p:nvPicPr>
          <p:cNvPr id="8" name="Graphic 42">
            <a:extLst>
              <a:ext uri="{FF2B5EF4-FFF2-40B4-BE49-F238E27FC236}">
                <a16:creationId xmlns:a16="http://schemas.microsoft.com/office/drawing/2014/main" id="{DA91B9BB-69F0-4B4F-B974-FF6432F2A1E4}"/>
              </a:ext>
            </a:extLst>
          </p:cNvPr>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57058" y="769433"/>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42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extLst>
              <p:ext uri="{D42A27DB-BD31-4B8C-83A1-F6EECF244321}">
                <p14:modId xmlns:p14="http://schemas.microsoft.com/office/powerpoint/2010/main" val="2391523307"/>
              </p:ext>
            </p:extLst>
          </p:nvPr>
        </p:nvGraphicFramePr>
        <p:xfrm>
          <a:off x="0" y="0"/>
          <a:ext cx="9144001" cy="6858000"/>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4860325">
                  <a:extLst>
                    <a:ext uri="{9D8B030D-6E8A-4147-A177-3AD203B41FA5}">
                      <a16:colId xmlns:a16="http://schemas.microsoft.com/office/drawing/2014/main" val="3822792111"/>
                    </a:ext>
                  </a:extLst>
                </a:gridCol>
                <a:gridCol w="3418703">
                  <a:extLst>
                    <a:ext uri="{9D8B030D-6E8A-4147-A177-3AD203B41FA5}">
                      <a16:colId xmlns:a16="http://schemas.microsoft.com/office/drawing/2014/main" val="360488284"/>
                    </a:ext>
                  </a:extLst>
                </a:gridCol>
              </a:tblGrid>
              <a:tr h="534101">
                <a:tc rowSpan="2">
                  <a:txBody>
                    <a:bodyPr/>
                    <a:lstStyle/>
                    <a:p>
                      <a:pPr marL="1704975" indent="0" algn="l" rtl="0">
                        <a:tabLst/>
                      </a:pPr>
                      <a:r>
                        <a:rPr lang="fr" sz="2000" b="0" i="0" u="none" baseline="0" dirty="0"/>
                        <a:t>Planification et Coordination </a:t>
                      </a:r>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0bservations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 Recommandations</a:t>
                      </a:r>
                    </a:p>
                  </a:txBody>
                  <a:tcPr anchor="ctr"/>
                </a:tc>
                <a:extLst>
                  <a:ext uri="{0D108BD9-81ED-4DB2-BD59-A6C34878D82A}">
                    <a16:rowId xmlns:a16="http://schemas.microsoft.com/office/drawing/2014/main" val="2348139889"/>
                  </a:ext>
                </a:extLst>
              </a:tr>
              <a:tr h="6323899">
                <a:tc vMerge="1">
                  <a:txBody>
                    <a:bodyPr/>
                    <a:lstStyle/>
                    <a:p>
                      <a:endParaRPr lang="fr"/>
                    </a:p>
                  </a:txBody>
                  <a:tcPr/>
                </a:tc>
                <a:tc>
                  <a:txBody>
                    <a:bodyPr/>
                    <a:lstStyle/>
                    <a:p>
                      <a:pPr marL="0" indent="0" algn="l" rtl="0">
                        <a:buFontTx/>
                        <a:buNone/>
                      </a:pPr>
                      <a:endParaRPr lang="fr" sz="1200" b="1" dirty="0"/>
                    </a:p>
                    <a:p>
                      <a:pPr marL="0" indent="0" algn="l" rtl="0">
                        <a:buFontTx/>
                        <a:buNone/>
                      </a:pPr>
                      <a:r>
                        <a:rPr lang="fr" sz="2000" b="1" i="0" u="none" baseline="0" dirty="0"/>
                        <a:t>Tous les trois pays </a:t>
                      </a:r>
                    </a:p>
                    <a:p>
                      <a:pPr marL="285750" indent="-285750" algn="l" rtl="0">
                        <a:buFont typeface="Arial" panose="020B0604020202020204" pitchFamily="34" charset="0"/>
                        <a:buChar char="•"/>
                      </a:pPr>
                      <a:r>
                        <a:rPr lang="fr" sz="1800" b="0" i="0" u="none" baseline="0" dirty="0"/>
                        <a:t>Des mécanismes de coordination sont en place, avec un soutien de haut niveau du Ministère de la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 sz="2000" b="1" i="0" u="none" baseline="0" dirty="0"/>
                        <a:t>Dans certains cas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baseline="0" dirty="0"/>
                        <a:t>Il existe certaines lacunes dans la coordination entre les départements du ministère de la santé (par exemple, PNLP, PEV, et Santé de la reproduction)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baseline="0" dirty="0"/>
                        <a:t>Les MII et autres produits gratuits sont généralement gérés séparément des autres produits de santé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 sz="1200" b="1" dirty="0"/>
                    </a:p>
                    <a:p>
                      <a:pPr marL="0" indent="0" algn="l" rtl="0">
                        <a:buFontTx/>
                        <a:buNone/>
                      </a:pPr>
                      <a:r>
                        <a:rPr lang="fr" sz="2000" b="1" i="0" u="none" baseline="0" dirty="0"/>
                        <a:t>Dans une région d'un pays</a:t>
                      </a:r>
                    </a:p>
                    <a:p>
                      <a:pPr marL="285750" indent="-285750" algn="l" rtl="0">
                        <a:buFont typeface="Arial" panose="020B0604020202020204" pitchFamily="34" charset="0"/>
                        <a:buChar char="•"/>
                      </a:pPr>
                      <a:r>
                        <a:rPr lang="fr" sz="1800" b="0" i="0" u="none" baseline="0" dirty="0"/>
                        <a:t>En raison d'un désaccord sur la gestion des stocks de MII, une équipe régionale a cessé le réapprovisionnement en MII des centres de santé.</a:t>
                      </a:r>
                    </a:p>
                  </a:txBody>
                  <a:tcPr/>
                </a:tc>
                <a:tc>
                  <a:txBody>
                    <a:bodyPr/>
                    <a:lstStyle/>
                    <a:p>
                      <a:endParaRPr lang="fr" dirty="0"/>
                    </a:p>
                    <a:p>
                      <a:endParaRPr lang="fr" dirty="0"/>
                    </a:p>
                    <a:p>
                      <a:endParaRPr lang="fr" dirty="0"/>
                    </a:p>
                    <a:p>
                      <a:endParaRPr lang="fr" dirty="0"/>
                    </a:p>
                    <a:p>
                      <a:endParaRPr lang="fr" dirty="0"/>
                    </a:p>
                    <a:p>
                      <a:endParaRPr lang="fr" dirty="0"/>
                    </a:p>
                    <a:p>
                      <a:endParaRPr lang="fr" dirty="0"/>
                    </a:p>
                    <a:p>
                      <a:endParaRPr lang="fr" dirty="0"/>
                    </a:p>
                    <a:p>
                      <a:endParaRPr lang="fr" dirty="0"/>
                    </a:p>
                    <a:p>
                      <a:endParaRPr lang="fr" dirty="0"/>
                    </a:p>
                    <a:p>
                      <a:endParaRPr lang="fr" dirty="0"/>
                    </a:p>
                    <a:p>
                      <a:endParaRPr lang="fr" dirty="0"/>
                    </a:p>
                  </a:txBody>
                  <a:tcPr>
                    <a:solidFill>
                      <a:schemeClr val="accent1">
                        <a:tint val="40000"/>
                        <a:alpha val="40000"/>
                      </a:schemeClr>
                    </a:solidFill>
                  </a:tcPr>
                </a:tc>
                <a:extLst>
                  <a:ext uri="{0D108BD9-81ED-4DB2-BD59-A6C34878D82A}">
                    <a16:rowId xmlns:a16="http://schemas.microsoft.com/office/drawing/2014/main" val="1023111584"/>
                  </a:ext>
                </a:extLst>
              </a:tr>
            </a:tbl>
          </a:graphicData>
        </a:graphic>
      </p:graphicFrame>
      <p:pic>
        <p:nvPicPr>
          <p:cNvPr id="10" name="Graphic 12">
            <a:extLst>
              <a:ext uri="{FF2B5EF4-FFF2-40B4-BE49-F238E27FC236}">
                <a16:creationId xmlns:a16="http://schemas.microsoft.com/office/drawing/2014/main" id="{65B6F3E9-2EA6-5242-826C-E8D3AE2153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48101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C294C126-5106-5E4C-AFB1-D6AEF27E9B45}"/>
              </a:ext>
            </a:extLst>
          </p:cNvPr>
          <p:cNvSpPr/>
          <p:nvPr/>
        </p:nvSpPr>
        <p:spPr>
          <a:xfrm>
            <a:off x="5747567" y="853700"/>
            <a:ext cx="3356724" cy="201453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dirty="0">
                <a:ln>
                  <a:noFill/>
                </a:ln>
                <a:solidFill>
                  <a:srgbClr val="7030A0"/>
                </a:solidFill>
                <a:effectLst/>
                <a:uLnTx/>
                <a:uFillTx/>
                <a:latin typeface="Calibri"/>
                <a:ea typeface="+mn-ea"/>
                <a:cs typeface="+mn-cs"/>
              </a:rPr>
              <a:t>  Idées innovantes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800" b="1" i="0" u="none" strike="noStrike" kern="1200" cap="none" spc="0" normalizeH="0" baseline="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dirty="0">
                <a:ln>
                  <a:noFill/>
                </a:ln>
                <a:solidFill>
                  <a:srgbClr val="7030A0"/>
                </a:solidFill>
                <a:effectLst/>
                <a:uLnTx/>
                <a:uFillTx/>
                <a:latin typeface="Calibri"/>
              </a:rPr>
              <a:t>Tirez parti des réunions de coordination sanitaire régionales et de district pour identifier les ruptures ou les exc</a:t>
            </a:r>
            <a:r>
              <a:rPr lang="fr" sz="1600" dirty="0">
                <a:solidFill>
                  <a:srgbClr val="7030A0"/>
                </a:solidFill>
                <a:latin typeface="Calibri"/>
              </a:rPr>
              <a:t>édents</a:t>
            </a:r>
            <a:r>
              <a:rPr kumimoji="0" lang="fr" sz="1600" b="0" i="0" u="none" strike="noStrike" kern="1200" cap="none" spc="0" normalizeH="0" baseline="0" dirty="0">
                <a:ln>
                  <a:noFill/>
                </a:ln>
                <a:solidFill>
                  <a:srgbClr val="7030A0"/>
                </a:solidFill>
                <a:effectLst/>
                <a:uLnTx/>
                <a:uFillTx/>
                <a:latin typeface="Calibri"/>
              </a:rPr>
              <a:t> de stock de MII</a:t>
            </a:r>
          </a:p>
        </p:txBody>
      </p:sp>
      <p:pic>
        <p:nvPicPr>
          <p:cNvPr id="8" name="Graphic 42">
            <a:extLst>
              <a:ext uri="{FF2B5EF4-FFF2-40B4-BE49-F238E27FC236}">
                <a16:creationId xmlns:a16="http://schemas.microsoft.com/office/drawing/2014/main" id="{CBECBE0A-0FC8-364D-BC12-845CB4DE89AD}"/>
              </a:ext>
            </a:extLst>
          </p:cNvPr>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84952" y="853700"/>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6A27580-11E5-1A40-BBF1-4B1642BBEB1B}"/>
              </a:ext>
            </a:extLst>
          </p:cNvPr>
          <p:cNvSpPr txBox="1"/>
          <p:nvPr/>
        </p:nvSpPr>
        <p:spPr>
          <a:xfrm>
            <a:off x="5785130" y="3394869"/>
            <a:ext cx="3281598" cy="2215991"/>
          </a:xfrm>
          <a:prstGeom prst="rect">
            <a:avLst/>
          </a:prstGeom>
          <a:noFill/>
        </p:spPr>
        <p:txBody>
          <a:bodyPr wrap="square" rtlCol="0">
            <a:spAutoFit/>
          </a:bodyPr>
          <a:lstStyle/>
          <a:p>
            <a:pPr algn="l" rtl="0"/>
            <a:r>
              <a:rPr lang="fr" sz="2000" b="0" i="0" u="none" baseline="0" dirty="0"/>
              <a:t>Développez ou finalisez les directives de distribution de MII</a:t>
            </a:r>
          </a:p>
          <a:p>
            <a:endParaRPr lang="fr" dirty="0"/>
          </a:p>
          <a:p>
            <a:pPr algn="l" rtl="0"/>
            <a:r>
              <a:rPr lang="fr" sz="2000" b="0" i="0" u="none" baseline="0" dirty="0"/>
              <a:t>Renforcez la coordination entre les départements du Ministère de la Santé </a:t>
            </a:r>
          </a:p>
        </p:txBody>
      </p:sp>
    </p:spTree>
    <p:extLst>
      <p:ext uri="{BB962C8B-B14F-4D97-AF65-F5344CB8AC3E}">
        <p14:creationId xmlns:p14="http://schemas.microsoft.com/office/powerpoint/2010/main" val="208007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extLst>
              <p:ext uri="{D42A27DB-BD31-4B8C-83A1-F6EECF244321}">
                <p14:modId xmlns:p14="http://schemas.microsoft.com/office/powerpoint/2010/main" val="1008528344"/>
              </p:ext>
            </p:extLst>
          </p:nvPr>
        </p:nvGraphicFramePr>
        <p:xfrm>
          <a:off x="0" y="0"/>
          <a:ext cx="9144001" cy="6858000"/>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4860325">
                  <a:extLst>
                    <a:ext uri="{9D8B030D-6E8A-4147-A177-3AD203B41FA5}">
                      <a16:colId xmlns:a16="http://schemas.microsoft.com/office/drawing/2014/main" val="3822792111"/>
                    </a:ext>
                  </a:extLst>
                </a:gridCol>
                <a:gridCol w="3418703">
                  <a:extLst>
                    <a:ext uri="{9D8B030D-6E8A-4147-A177-3AD203B41FA5}">
                      <a16:colId xmlns:a16="http://schemas.microsoft.com/office/drawing/2014/main" val="360488284"/>
                    </a:ext>
                  </a:extLst>
                </a:gridCol>
              </a:tblGrid>
              <a:tr h="534101">
                <a:tc rowSpan="2">
                  <a:txBody>
                    <a:bodyPr/>
                    <a:lstStyle/>
                    <a:p>
                      <a:pPr marL="1787525" marR="0" lvl="0" indent="0" algn="l" defTabSz="914400" rtl="0" eaLnBrk="1" fontAlgn="auto" latinLnBrk="0" hangingPunct="1">
                        <a:lnSpc>
                          <a:spcPct val="100000"/>
                        </a:lnSpc>
                        <a:spcBef>
                          <a:spcPts val="0"/>
                        </a:spcBef>
                        <a:spcAft>
                          <a:spcPts val="0"/>
                        </a:spcAft>
                        <a:buClrTx/>
                        <a:buSzTx/>
                        <a:buFontTx/>
                        <a:buNone/>
                        <a:tabLst/>
                        <a:defRPr/>
                      </a:pPr>
                      <a:r>
                        <a:rPr lang="fr" sz="2000" b="1" i="0" u="none" baseline="0" dirty="0"/>
                        <a:t>Identification des bénéficiaires</a:t>
                      </a:r>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0bservations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 Recommandations</a:t>
                      </a:r>
                    </a:p>
                  </a:txBody>
                  <a:tcPr anchor="ctr"/>
                </a:tc>
                <a:extLst>
                  <a:ext uri="{0D108BD9-81ED-4DB2-BD59-A6C34878D82A}">
                    <a16:rowId xmlns:a16="http://schemas.microsoft.com/office/drawing/2014/main" val="2348139889"/>
                  </a:ext>
                </a:extLst>
              </a:tr>
              <a:tr h="6323899">
                <a:tc vMerge="1">
                  <a:txBody>
                    <a:bodyPr/>
                    <a:lstStyle/>
                    <a:p>
                      <a:endParaRPr lang="fr"/>
                    </a:p>
                  </a:txBody>
                  <a:tcPr/>
                </a:tc>
                <a:tc>
                  <a:txBody>
                    <a:bodyPr/>
                    <a:lstStyle/>
                    <a:p>
                      <a:pPr marL="0" indent="0" algn="l" rtl="0">
                        <a:buFontTx/>
                        <a:buNone/>
                      </a:pPr>
                      <a:endParaRPr lang="fr" sz="800" b="1" i="0" u="none" baseline="0" dirty="0"/>
                    </a:p>
                    <a:p>
                      <a:pPr marL="0" indent="0" algn="l" rtl="0">
                        <a:buFontTx/>
                        <a:buNone/>
                      </a:pPr>
                      <a:r>
                        <a:rPr lang="fr" sz="1800" b="1" i="0" u="none" baseline="0" dirty="0"/>
                        <a:t>Tous les trois pays </a:t>
                      </a:r>
                    </a:p>
                    <a:p>
                      <a:pPr marL="285750" indent="-285750" algn="l" rtl="0">
                        <a:buFont typeface="Arial" panose="020B0604020202020204" pitchFamily="34" charset="0"/>
                        <a:buChar char="•"/>
                      </a:pPr>
                      <a:r>
                        <a:rPr lang="fr" sz="1700" b="0" i="0" u="none" baseline="0" dirty="0"/>
                        <a:t>Des orientations nationales désignent les </a:t>
                      </a:r>
                      <a:r>
                        <a:rPr lang="fr" sz="1700" b="0" i="0" u="none" baseline="0" dirty="0">
                          <a:solidFill>
                            <a:schemeClr val="tx1"/>
                          </a:solidFill>
                        </a:rPr>
                        <a:t> femmes enceintes et les enfants de moins d’un an comme bénéficiaires </a:t>
                      </a:r>
                      <a:endParaRPr lang="fr" sz="17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700" b="0" i="0" u="none" baseline="0" dirty="0"/>
                        <a:t>Cependant, peu d'enfants, voire aucun, reçoivent des MII en raison du manque d'instructions</a:t>
                      </a:r>
                      <a:endParaRPr lang="fr" sz="17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700" b="0" i="0" u="none" baseline="0" dirty="0"/>
                        <a:t>Les MII sont davantage perçues comme un outil de motivation plus qu’un outil de prévention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700" b="0" i="0" u="none" baseline="0" dirty="0"/>
                        <a:t>Les Carnets de Santé maternelle n'incluent pas systématiquement les messages de prévention du paludisme</a:t>
                      </a:r>
                    </a:p>
                    <a:p>
                      <a:pPr marL="0" indent="0" algn="l" rtl="0">
                        <a:buFontTx/>
                        <a:buNone/>
                      </a:pPr>
                      <a:endParaRPr lang="fr" sz="1600" b="1" dirty="0"/>
                    </a:p>
                    <a:p>
                      <a:pPr marL="0" indent="0" algn="l" rtl="0">
                        <a:buFontTx/>
                        <a:buNone/>
                      </a:pPr>
                      <a:r>
                        <a:rPr lang="fr" sz="1800" b="1" i="0" u="none" baseline="0" dirty="0"/>
                        <a:t>Dans une région d'un pays </a:t>
                      </a:r>
                      <a:endParaRPr lang="fr" sz="1800" dirty="0"/>
                    </a:p>
                    <a:p>
                      <a:pPr marL="358775" lvl="1" indent="-358775" algn="l" rtl="0">
                        <a:buFont typeface="Arial" panose="020B0604020202020204" pitchFamily="34" charset="0"/>
                        <a:buChar char="•"/>
                        <a:tabLst/>
                        <a:defRPr/>
                      </a:pPr>
                      <a:r>
                        <a:rPr lang="fr" sz="1700" b="0" i="0" u="none" baseline="0" dirty="0"/>
                        <a:t>Les MII sont souvent données à la CPN4 au lieu de CPN1 pour achever les résultats</a:t>
                      </a:r>
                      <a:endParaRPr lang="fr" sz="1700" dirty="0"/>
                    </a:p>
                    <a:p>
                      <a:pPr marL="0" indent="0" algn="l" rtl="0">
                        <a:buFontTx/>
                        <a:buNone/>
                      </a:pPr>
                      <a:endParaRPr lang="fr" sz="1700" dirty="0"/>
                    </a:p>
                  </a:txBody>
                  <a:tcPr/>
                </a:tc>
                <a:tc>
                  <a:txBody>
                    <a:bodyPr/>
                    <a:lstStyle/>
                    <a:p>
                      <a:endParaRPr lang="fr" dirty="0"/>
                    </a:p>
                    <a:p>
                      <a:endParaRPr lang="fr" dirty="0"/>
                    </a:p>
                    <a:p>
                      <a:endParaRPr lang="fr" dirty="0"/>
                    </a:p>
                    <a:p>
                      <a:endParaRPr lang="fr" dirty="0"/>
                    </a:p>
                    <a:p>
                      <a:endParaRPr lang="fr" dirty="0"/>
                    </a:p>
                    <a:p>
                      <a:endParaRPr lang="fr" dirty="0"/>
                    </a:p>
                    <a:p>
                      <a:endParaRPr lang="fr" dirty="0"/>
                    </a:p>
                    <a:p>
                      <a:endParaRPr lang="fr" dirty="0"/>
                    </a:p>
                    <a:p>
                      <a:pPr marL="285750" indent="-285750" algn="l" rtl="0">
                        <a:buFont typeface="Arial" panose="020B0604020202020204" pitchFamily="34" charset="0"/>
                        <a:buChar char="•"/>
                      </a:pPr>
                      <a:endParaRPr lang="fr" sz="1600" dirty="0"/>
                    </a:p>
                    <a:p>
                      <a:pPr marL="285750" indent="-285750" algn="l" rtl="0">
                        <a:buFont typeface="Arial" panose="020B0604020202020204" pitchFamily="34" charset="0"/>
                        <a:buChar char="•"/>
                      </a:pPr>
                      <a:endParaRPr lang="fr" sz="1600" dirty="0"/>
                    </a:p>
                    <a:p>
                      <a:pPr marL="285750" indent="-285750" algn="l" rtl="0">
                        <a:buFont typeface="Arial" panose="020B0604020202020204" pitchFamily="34" charset="0"/>
                        <a:buChar char="•"/>
                      </a:pPr>
                      <a:r>
                        <a:rPr lang="fr" sz="2200" b="0" i="0" u="none" baseline="0" dirty="0"/>
                        <a:t>Clarifiez les instructions d’éligibilité</a:t>
                      </a:r>
                    </a:p>
                    <a:p>
                      <a:pPr marL="285750" indent="-285750" algn="l" rtl="0">
                        <a:buFont typeface="Arial" panose="020B0604020202020204" pitchFamily="34" charset="0"/>
                        <a:buChar char="•"/>
                      </a:pPr>
                      <a:endParaRPr lang="fr" sz="800" dirty="0"/>
                    </a:p>
                    <a:p>
                      <a:pPr marL="285750" indent="-285750" algn="l" rtl="0">
                        <a:buFont typeface="Arial" panose="020B0604020202020204" pitchFamily="34" charset="0"/>
                        <a:buChar char="•"/>
                      </a:pPr>
                      <a:r>
                        <a:rPr lang="fr" sz="2200" b="0" i="0" u="none" baseline="0" dirty="0"/>
                        <a:t>Ajoutez des messages/images aux Carnets de Santé maternelle et infantile</a:t>
                      </a:r>
                    </a:p>
                    <a:p>
                      <a:pPr marL="285750" indent="-285750" algn="l" rtl="0">
                        <a:buFont typeface="Arial" panose="020B0604020202020204" pitchFamily="34" charset="0"/>
                        <a:buChar char="•"/>
                      </a:pPr>
                      <a:endParaRPr lang="fr" sz="800" dirty="0"/>
                    </a:p>
                    <a:p>
                      <a:pPr marL="285750" indent="-285750" algn="l" rtl="0">
                        <a:buFont typeface="Arial" panose="020B0604020202020204" pitchFamily="34" charset="0"/>
                        <a:buChar char="•"/>
                      </a:pPr>
                      <a:r>
                        <a:rPr lang="fr" sz="2200" b="0" i="0" u="none" baseline="0" dirty="0"/>
                        <a:t>Tirez parti des initiatives d’ASC</a:t>
                      </a:r>
                    </a:p>
                  </a:txBody>
                  <a:tcPr>
                    <a:solidFill>
                      <a:schemeClr val="accent1">
                        <a:tint val="40000"/>
                        <a:alpha val="40000"/>
                      </a:schemeClr>
                    </a:solidFill>
                  </a:tcPr>
                </a:tc>
                <a:extLst>
                  <a:ext uri="{0D108BD9-81ED-4DB2-BD59-A6C34878D82A}">
                    <a16:rowId xmlns:a16="http://schemas.microsoft.com/office/drawing/2014/main" val="1023111584"/>
                  </a:ext>
                </a:extLst>
              </a:tr>
            </a:tbl>
          </a:graphicData>
        </a:graphic>
      </p:graphicFrame>
      <p:sp>
        <p:nvSpPr>
          <p:cNvPr id="8" name="Rounded Rectangular Callout 7">
            <a:extLst>
              <a:ext uri="{FF2B5EF4-FFF2-40B4-BE49-F238E27FC236}">
                <a16:creationId xmlns:a16="http://schemas.microsoft.com/office/drawing/2014/main" id="{642E0934-A8A7-B247-ACDB-CBDA3EE8DAC4}"/>
              </a:ext>
            </a:extLst>
          </p:cNvPr>
          <p:cNvSpPr/>
          <p:nvPr/>
        </p:nvSpPr>
        <p:spPr>
          <a:xfrm>
            <a:off x="5715000" y="631567"/>
            <a:ext cx="3429000" cy="198028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fr" sz="500" b="1" dirty="0">
              <a:solidFill>
                <a:srgbClr val="7030A0"/>
              </a:solidFill>
              <a:latin typeface="Calibri"/>
            </a:endParaRPr>
          </a:p>
          <a:p>
            <a:pPr marL="0" marR="0" lvl="0" indent="0" algn="ctr" defTabSz="914400" rtl="0">
              <a:lnSpc>
                <a:spcPct val="100000"/>
              </a:lnSpc>
              <a:spcBef>
                <a:spcPts val="0"/>
              </a:spcBef>
              <a:spcAft>
                <a:spcPts val="0"/>
              </a:spcAft>
              <a:buClrTx/>
              <a:buSzTx/>
              <a:buFontTx/>
              <a:buNone/>
              <a:tabLst/>
              <a:defRPr/>
            </a:pPr>
            <a:r>
              <a:rPr kumimoji="0" lang="fr" sz="1800" b="1" i="0" u="none" strike="noStrike" kern="1200" cap="none" spc="0" normalizeH="0" baseline="0" dirty="0">
                <a:ln>
                  <a:noFill/>
                </a:ln>
                <a:solidFill>
                  <a:srgbClr val="7030A0"/>
                </a:solidFill>
                <a:effectLst/>
                <a:uLnTx/>
                <a:uFillTx/>
                <a:latin typeface="Calibri"/>
                <a:ea typeface="+mn-ea"/>
                <a:cs typeface="+mn-cs"/>
              </a:rPr>
              <a:t>  Idées innovantes</a:t>
            </a:r>
          </a:p>
          <a:p>
            <a:pPr marL="0" marR="0" lvl="0" indent="0" algn="ctr" defTabSz="914400" rtl="0">
              <a:lnSpc>
                <a:spcPct val="100000"/>
              </a:lnSpc>
              <a:spcBef>
                <a:spcPts val="0"/>
              </a:spcBef>
              <a:spcAft>
                <a:spcPts val="0"/>
              </a:spcAft>
              <a:buClrTx/>
              <a:buSzTx/>
              <a:buFontTx/>
              <a:buNone/>
              <a:tabLst/>
              <a:defRPr/>
            </a:pPr>
            <a:endParaRPr lang="fr" sz="500" dirty="0"/>
          </a:p>
          <a:p>
            <a:pPr marL="0" marR="0" lvl="0" indent="0" algn="ctr" defTabSz="914400" rtl="0">
              <a:lnSpc>
                <a:spcPct val="100000"/>
              </a:lnSpc>
              <a:spcBef>
                <a:spcPts val="0"/>
              </a:spcBef>
              <a:spcAft>
                <a:spcPts val="0"/>
              </a:spcAft>
              <a:buClrTx/>
              <a:buSzTx/>
              <a:buFontTx/>
              <a:buNone/>
              <a:tabLst/>
              <a:defRPr/>
            </a:pPr>
            <a:r>
              <a:rPr kumimoji="0" lang="fr" sz="1600" b="0" i="0" u="none" strike="noStrike" kern="1200" cap="none" spc="0" normalizeH="0" baseline="0" dirty="0">
                <a:ln>
                  <a:noFill/>
                </a:ln>
                <a:solidFill>
                  <a:srgbClr val="7030A0"/>
                </a:solidFill>
                <a:effectLst/>
                <a:uLnTx/>
                <a:uFillTx/>
                <a:latin typeface="Calibri"/>
                <a:ea typeface="+mn-ea"/>
                <a:cs typeface="+mn-cs"/>
              </a:rPr>
              <a:t>Le PNLP Cameroun </a:t>
            </a:r>
            <a:r>
              <a:rPr lang="fr" sz="1600" dirty="0">
                <a:solidFill>
                  <a:srgbClr val="7030A0"/>
                </a:solidFill>
                <a:latin typeface="Calibri"/>
              </a:rPr>
              <a:t>alloue un modeste per diem </a:t>
            </a:r>
            <a:r>
              <a:rPr kumimoji="0" lang="fr" sz="1600" b="0" i="0" u="none" strike="noStrike" kern="1200" cap="none" spc="0" normalizeH="0" baseline="0" dirty="0">
                <a:ln>
                  <a:noFill/>
                </a:ln>
                <a:solidFill>
                  <a:srgbClr val="7030A0"/>
                </a:solidFill>
                <a:effectLst/>
                <a:uLnTx/>
                <a:uFillTx/>
                <a:latin typeface="Calibri"/>
                <a:ea typeface="+mn-ea"/>
                <a:cs typeface="+mn-cs"/>
              </a:rPr>
              <a:t>au personnel de santé pour transporter les MII en zone rurale </a:t>
            </a:r>
            <a:r>
              <a:rPr lang="fr" sz="1600" dirty="0">
                <a:solidFill>
                  <a:srgbClr val="7030A0"/>
                </a:solidFill>
                <a:latin typeface="Calibri"/>
                <a:ea typeface="+mn-ea"/>
                <a:cs typeface="+mn-cs"/>
              </a:rPr>
              <a:t>pendant </a:t>
            </a:r>
            <a:r>
              <a:rPr lang="fr" sz="1600" dirty="0">
                <a:solidFill>
                  <a:srgbClr val="7030A0"/>
                </a:solidFill>
                <a:latin typeface="Calibri"/>
              </a:rPr>
              <a:t>les </a:t>
            </a:r>
            <a:r>
              <a:rPr kumimoji="0" lang="fr" sz="1600" b="0" i="0" u="none" strike="noStrike" kern="1200" cap="none" spc="0" normalizeH="0" baseline="0" dirty="0">
                <a:ln>
                  <a:noFill/>
                </a:ln>
                <a:solidFill>
                  <a:srgbClr val="7030A0"/>
                </a:solidFill>
                <a:effectLst/>
                <a:uLnTx/>
                <a:uFillTx/>
                <a:latin typeface="Calibri"/>
                <a:ea typeface="+mn-ea"/>
                <a:cs typeface="+mn-cs"/>
              </a:rPr>
              <a:t>services avancées </a:t>
            </a:r>
            <a:r>
              <a:rPr kumimoji="0" lang="fr" sz="1600" b="0" i="0" u="none" strike="noStrike" kern="1200" cap="none" spc="0" normalizeH="0" baseline="0" dirty="0">
                <a:ln>
                  <a:noFill/>
                </a:ln>
                <a:solidFill>
                  <a:srgbClr val="7030A0"/>
                </a:solidFill>
                <a:effectLst/>
                <a:uLnTx/>
                <a:uFillTx/>
              </a:rPr>
              <a:t> </a:t>
            </a:r>
            <a:r>
              <a:rPr kumimoji="0" lang="fr" sz="1600" b="0" i="0" u="none" strike="noStrike" kern="1200" cap="none" spc="0" normalizeH="0" baseline="0" dirty="0">
                <a:ln>
                  <a:noFill/>
                </a:ln>
                <a:solidFill>
                  <a:srgbClr val="7030A0"/>
                </a:solidFill>
                <a:effectLst/>
                <a:uLnTx/>
              </a:rPr>
              <a:t> </a:t>
            </a:r>
            <a:r>
              <a:rPr kumimoji="0" lang="fr" sz="1600" b="0" i="0" u="none" strike="noStrike" kern="1200" cap="none" spc="0" normalizeH="0" baseline="0" dirty="0">
                <a:ln>
                  <a:noFill/>
                </a:ln>
                <a:solidFill>
                  <a:srgbClr val="7030A0"/>
                </a:solidFill>
                <a:effectLst/>
              </a:rPr>
              <a:t> </a:t>
            </a:r>
            <a:r>
              <a:rPr kumimoji="0" lang="fr" sz="1600" b="0" i="0" u="none" strike="noStrike" kern="1200" cap="none" spc="0" normalizeH="0" baseline="0" dirty="0">
                <a:ln>
                  <a:noFill/>
                </a:ln>
                <a:solidFill>
                  <a:srgbClr val="7030A0"/>
                </a:solidFill>
              </a:rPr>
              <a:t> </a:t>
            </a:r>
            <a:r>
              <a:rPr kumimoji="0" lang="fr" sz="1600" b="0" i="0" u="none" strike="noStrike" kern="1200" cap="none" spc="0" normalizeH="0" baseline="0" dirty="0">
                <a:solidFill>
                  <a:srgbClr val="7030A0"/>
                </a:solidFill>
              </a:rPr>
              <a:t> </a:t>
            </a:r>
            <a:r>
              <a:rPr kumimoji="0" lang="fr" sz="1600" b="0" i="0" u="none" strike="noStrike" kern="1200" cap="none" spc="0" baseline="0" dirty="0">
                <a:solidFill>
                  <a:srgbClr val="7030A0"/>
                </a:solidFill>
              </a:rPr>
              <a:t> </a:t>
            </a:r>
            <a:r>
              <a:rPr kumimoji="0" lang="fr" sz="1600" b="0" i="0" u="none" strike="noStrike" kern="1200" cap="none" baseline="0" dirty="0">
                <a:solidFill>
                  <a:srgbClr val="7030A0"/>
                </a:solidFill>
              </a:rPr>
              <a:t> </a:t>
            </a:r>
            <a:r>
              <a:rPr kumimoji="0" lang="fr" sz="1600" b="0" i="0" u="none" strike="noStrike" kern="1200" baseline="0" dirty="0">
                <a:solidFill>
                  <a:srgbClr val="7030A0"/>
                </a:solidFill>
              </a:rPr>
              <a:t> </a:t>
            </a:r>
            <a:r>
              <a:rPr kumimoji="0" lang="fr" sz="1600" b="0" i="0" u="none" strike="noStrike" baseline="0" dirty="0">
                <a:solidFill>
                  <a:srgbClr val="7030A0"/>
                </a:solidFill>
              </a:rPr>
              <a:t> </a:t>
            </a:r>
            <a:r>
              <a:rPr kumimoji="0" lang="fr" sz="1600" b="0" i="0" u="none" baseline="0" dirty="0">
                <a:solidFill>
                  <a:srgbClr val="7030A0"/>
                </a:solidFill>
              </a:rPr>
              <a:t> </a:t>
            </a:r>
            <a:endParaRPr kumimoji="0" lang="fr" sz="1800" b="1" i="0" u="none" strike="noStrike" kern="1200" cap="none" spc="0" normalizeH="0" baseline="0" noProof="0" dirty="0">
              <a:ln>
                <a:noFill/>
              </a:ln>
              <a:solidFill>
                <a:srgbClr val="FF920B"/>
              </a:solidFill>
              <a:effectLst/>
              <a:uLnTx/>
              <a:uFillTx/>
              <a:latin typeface="Calibri"/>
              <a:ea typeface="+mn-ea"/>
              <a:cs typeface="+mn-cs"/>
            </a:endParaRPr>
          </a:p>
        </p:txBody>
      </p:sp>
      <p:pic>
        <p:nvPicPr>
          <p:cNvPr id="11" name="Graphic 42">
            <a:extLst>
              <a:ext uri="{FF2B5EF4-FFF2-40B4-BE49-F238E27FC236}">
                <a16:creationId xmlns:a16="http://schemas.microsoft.com/office/drawing/2014/main" id="{55E226CC-D980-0A4E-A7F0-8F15FE4CD069}"/>
              </a:ext>
            </a:extLst>
          </p:cNvPr>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30900" y="714817"/>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rizontal Scroll 1">
            <a:extLst>
              <a:ext uri="{FF2B5EF4-FFF2-40B4-BE49-F238E27FC236}">
                <a16:creationId xmlns:a16="http://schemas.microsoft.com/office/drawing/2014/main" id="{D8109976-E3AD-524F-972A-038124D04FF8}"/>
              </a:ext>
            </a:extLst>
          </p:cNvPr>
          <p:cNvSpPr/>
          <p:nvPr/>
        </p:nvSpPr>
        <p:spPr>
          <a:xfrm>
            <a:off x="1516285" y="4718526"/>
            <a:ext cx="4012646" cy="2083976"/>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1" i="0" u="none" strike="noStrike" kern="1200" cap="none" spc="0" normalizeH="0" baseline="0" dirty="0">
                <a:ln>
                  <a:noFill/>
                </a:ln>
                <a:solidFill>
                  <a:srgbClr val="FF920B"/>
                </a:solidFill>
                <a:effectLst/>
                <a:uLnTx/>
                <a:uFillTx/>
                <a:latin typeface="Calibri"/>
                <a:ea typeface="+mn-ea"/>
                <a:cs typeface="+mn-cs"/>
              </a:rPr>
              <a:t> </a:t>
            </a:r>
            <a:r>
              <a:rPr kumimoji="0" lang="fr" sz="1400" b="1" i="0" u="none" strike="noStrike" kern="1200" cap="none" spc="0" normalizeH="0" baseline="0" dirty="0">
                <a:ln>
                  <a:noFill/>
                </a:ln>
                <a:solidFill>
                  <a:srgbClr val="FF920B"/>
                </a:solidFill>
                <a:effectLst/>
                <a:uLnTx/>
                <a:uFillTx/>
                <a:latin typeface="Arial" panose="020B0604020202020204" pitchFamily="34" charset="0"/>
                <a:cs typeface="Arial" panose="020B0604020202020204" pitchFamily="34" charset="0"/>
              </a:rPr>
              <a:t>Renforcement des objectifs nationaux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400" b="0" i="0" u="none" strike="noStrike" kern="1200" cap="none" spc="0" normalizeH="0" baseline="0" dirty="0">
                <a:ln>
                  <a:noFill/>
                </a:ln>
                <a:solidFill>
                  <a:srgbClr val="FF920B"/>
                </a:solidFill>
                <a:effectLst/>
                <a:uLnTx/>
                <a:uFillTx/>
                <a:latin typeface="Arial" panose="020B0604020202020204" pitchFamily="34" charset="0"/>
                <a:cs typeface="Arial" panose="020B0604020202020204" pitchFamily="34" charset="0"/>
              </a:rPr>
              <a:t>Dans un pays, seule</a:t>
            </a:r>
            <a:r>
              <a:rPr lang="fr" sz="1400" dirty="0">
                <a:solidFill>
                  <a:srgbClr val="FF920B"/>
                </a:solidFill>
                <a:latin typeface="Arial" panose="020B0604020202020204" pitchFamily="34" charset="0"/>
                <a:cs typeface="Arial" panose="020B0604020202020204" pitchFamily="34" charset="0"/>
              </a:rPr>
              <a:t>ment </a:t>
            </a:r>
            <a:r>
              <a:rPr kumimoji="0" lang="fr" sz="1400" b="0" i="0" u="none" strike="noStrike" kern="1200" cap="none" spc="0" normalizeH="0" baseline="0" dirty="0">
                <a:ln>
                  <a:noFill/>
                </a:ln>
                <a:solidFill>
                  <a:srgbClr val="FF920B"/>
                </a:solidFill>
                <a:effectLst/>
                <a:uLnTx/>
                <a:uFillTx/>
                <a:latin typeface="Arial" panose="020B0604020202020204" pitchFamily="34" charset="0"/>
                <a:cs typeface="Arial" panose="020B0604020202020204" pitchFamily="34" charset="0"/>
              </a:rPr>
              <a:t>environ 25 à 31% des femmes enceintes attendues pour la CPN1 reçoivent un MII via les systèmes actuels  </a:t>
            </a:r>
            <a:r>
              <a:rPr kumimoji="0" lang="fr" sz="1400" b="0" i="0" u="none" strike="noStrike" kern="1200" cap="none" spc="0" normalizeH="0" baseline="0" dirty="0">
                <a:ln>
                  <a:noFill/>
                </a:ln>
                <a:solidFill>
                  <a:srgbClr val="FF920B"/>
                </a:solidFill>
                <a:effectLst/>
                <a:uLnTx/>
                <a:latin typeface="Arial" panose="020B0604020202020204" pitchFamily="34" charset="0"/>
                <a:cs typeface="Arial" panose="020B0604020202020204" pitchFamily="34" charset="0"/>
              </a:rPr>
              <a:t> </a:t>
            </a:r>
            <a:r>
              <a:rPr kumimoji="0" lang="fr" sz="1400" b="0" i="0" u="none" strike="noStrike" kern="1200" cap="none" spc="0" normalizeH="0" baseline="0" dirty="0">
                <a:ln>
                  <a:noFill/>
                </a:ln>
                <a:solidFill>
                  <a:srgbClr val="FF920B"/>
                </a:solidFill>
                <a:effectLst/>
                <a:latin typeface="Arial" panose="020B0604020202020204" pitchFamily="34" charset="0"/>
                <a:cs typeface="Arial" panose="020B0604020202020204" pitchFamily="34" charset="0"/>
              </a:rPr>
              <a:t> </a:t>
            </a:r>
            <a:r>
              <a:rPr kumimoji="0" lang="fr" sz="1400" b="0" i="0" u="none" strike="noStrike" kern="1200" cap="none" spc="0" normalizeH="0" baseline="0" dirty="0">
                <a:ln>
                  <a:noFill/>
                </a:ln>
                <a:solidFill>
                  <a:srgbClr val="FF920B"/>
                </a:solidFill>
                <a:latin typeface="Arial" panose="020B0604020202020204" pitchFamily="34" charset="0"/>
                <a:cs typeface="Arial" panose="020B0604020202020204" pitchFamily="34" charset="0"/>
              </a:rPr>
              <a:t> </a:t>
            </a:r>
            <a:r>
              <a:rPr kumimoji="0" lang="fr" sz="1400" b="0" i="0" u="none" strike="noStrike" kern="1200" cap="none" spc="0" normalizeH="0" baseline="0" dirty="0">
                <a:solidFill>
                  <a:srgbClr val="FF920B"/>
                </a:solidFill>
                <a:latin typeface="Arial" panose="020B0604020202020204" pitchFamily="34" charset="0"/>
                <a:cs typeface="Arial" panose="020B0604020202020204" pitchFamily="34" charset="0"/>
              </a:rPr>
              <a:t> </a:t>
            </a:r>
            <a:r>
              <a:rPr kumimoji="0" lang="fr" sz="1400" b="0" i="0" u="none" strike="noStrike" kern="1200" cap="none" spc="0" baseline="0" dirty="0">
                <a:solidFill>
                  <a:srgbClr val="FF920B"/>
                </a:solidFill>
                <a:latin typeface="Arial" panose="020B0604020202020204" pitchFamily="34" charset="0"/>
                <a:cs typeface="Arial" panose="020B0604020202020204" pitchFamily="34" charset="0"/>
              </a:rPr>
              <a:t> </a:t>
            </a:r>
            <a:r>
              <a:rPr kumimoji="0" lang="fr" sz="1400" b="0" i="0" u="none" strike="noStrike" kern="1200" cap="none" baseline="0" dirty="0">
                <a:solidFill>
                  <a:srgbClr val="FF920B"/>
                </a:solidFill>
                <a:latin typeface="Arial" panose="020B0604020202020204" pitchFamily="34" charset="0"/>
                <a:cs typeface="Arial" panose="020B0604020202020204" pitchFamily="34" charset="0"/>
              </a:rPr>
              <a:t> </a:t>
            </a:r>
            <a:r>
              <a:rPr kumimoji="0" lang="fr" sz="1400" b="0" i="0" u="none" strike="noStrike" kern="1200" baseline="0" dirty="0">
                <a:solidFill>
                  <a:srgbClr val="FF920B"/>
                </a:solidFill>
                <a:latin typeface="Arial" panose="020B0604020202020204" pitchFamily="34" charset="0"/>
                <a:cs typeface="Arial" panose="020B0604020202020204" pitchFamily="34" charset="0"/>
              </a:rPr>
              <a:t> </a:t>
            </a:r>
            <a:r>
              <a:rPr kumimoji="0" lang="fr" sz="1400" b="0" i="0" u="none" strike="noStrike" baseline="0" dirty="0">
                <a:solidFill>
                  <a:srgbClr val="FF920B"/>
                </a:solidFill>
                <a:latin typeface="Arial" panose="020B0604020202020204" pitchFamily="34" charset="0"/>
                <a:cs typeface="Arial" panose="020B0604020202020204" pitchFamily="34" charset="0"/>
              </a:rPr>
              <a:t> </a:t>
            </a:r>
            <a:r>
              <a:rPr kumimoji="0" lang="fr" sz="1400" b="0" i="0" u="none" baseline="0" dirty="0">
                <a:solidFill>
                  <a:srgbClr val="FF920B"/>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4B54A883-541E-C14A-A232-118E588BB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02" y="221328"/>
            <a:ext cx="986979" cy="986979"/>
          </a:xfrm>
          <a:prstGeom prst="rect">
            <a:avLst/>
          </a:prstGeom>
          <a:ln>
            <a:noFill/>
          </a:ln>
        </p:spPr>
      </p:pic>
    </p:spTree>
    <p:extLst>
      <p:ext uri="{BB962C8B-B14F-4D97-AF65-F5344CB8AC3E}">
        <p14:creationId xmlns:p14="http://schemas.microsoft.com/office/powerpoint/2010/main" val="7774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extLst>
              <p:ext uri="{D42A27DB-BD31-4B8C-83A1-F6EECF244321}">
                <p14:modId xmlns:p14="http://schemas.microsoft.com/office/powerpoint/2010/main" val="1803010531"/>
              </p:ext>
            </p:extLst>
          </p:nvPr>
        </p:nvGraphicFramePr>
        <p:xfrm>
          <a:off x="0" y="0"/>
          <a:ext cx="9144001" cy="6858000"/>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4860325">
                  <a:extLst>
                    <a:ext uri="{9D8B030D-6E8A-4147-A177-3AD203B41FA5}">
                      <a16:colId xmlns:a16="http://schemas.microsoft.com/office/drawing/2014/main" val="3822792111"/>
                    </a:ext>
                  </a:extLst>
                </a:gridCol>
                <a:gridCol w="3418703">
                  <a:extLst>
                    <a:ext uri="{9D8B030D-6E8A-4147-A177-3AD203B41FA5}">
                      <a16:colId xmlns:a16="http://schemas.microsoft.com/office/drawing/2014/main" val="360488284"/>
                    </a:ext>
                  </a:extLst>
                </a:gridCol>
              </a:tblGrid>
              <a:tr h="534101">
                <a:tc rowSpan="2">
                  <a:txBody>
                    <a:bodyPr/>
                    <a:lstStyle/>
                    <a:p>
                      <a:pPr marL="1433513" marR="0" lvl="0" indent="0" algn="l" defTabSz="914400" rtl="0" eaLnBrk="1" fontAlgn="auto" latinLnBrk="0" hangingPunct="1">
                        <a:lnSpc>
                          <a:spcPct val="100000"/>
                        </a:lnSpc>
                        <a:spcBef>
                          <a:spcPts val="0"/>
                        </a:spcBef>
                        <a:spcAft>
                          <a:spcPts val="0"/>
                        </a:spcAft>
                        <a:buClrTx/>
                        <a:buSzTx/>
                        <a:buFontTx/>
                        <a:buNone/>
                        <a:tabLst/>
                        <a:defRPr/>
                      </a:pPr>
                      <a:r>
                        <a:rPr lang="fr" sz="2000" b="0" i="0" u="none" baseline="0" dirty="0"/>
                        <a:t> </a:t>
                      </a:r>
                      <a:r>
                        <a:rPr lang="fr" sz="2000" b="1" i="0" u="none" baseline="0" dirty="0"/>
                        <a:t>Quantification et fourniture de MILD</a:t>
                      </a:r>
                      <a:endParaRPr lang="fr" sz="2000" b="1" dirty="0"/>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b="0" i="0" u="none" baseline="0"/>
                        <a:t>Remarques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baseline="0"/>
                        <a:t> Recommandations</a:t>
                      </a:r>
                    </a:p>
                  </a:txBody>
                  <a:tcPr anchor="ctr"/>
                </a:tc>
                <a:extLst>
                  <a:ext uri="{0D108BD9-81ED-4DB2-BD59-A6C34878D82A}">
                    <a16:rowId xmlns:a16="http://schemas.microsoft.com/office/drawing/2014/main" val="2348139889"/>
                  </a:ext>
                </a:extLst>
              </a:tr>
              <a:tr h="6323899">
                <a:tc vMerge="1">
                  <a:txBody>
                    <a:bodyPr/>
                    <a:lstStyle/>
                    <a:p>
                      <a:endParaRPr lang="fr"/>
                    </a:p>
                  </a:txBody>
                  <a:tcPr/>
                </a:tc>
                <a:tc>
                  <a:txBody>
                    <a:bodyPr/>
                    <a:lstStyle/>
                    <a:p>
                      <a:pPr marL="0" indent="0" algn="l" rtl="0">
                        <a:buFontTx/>
                        <a:buNone/>
                      </a:pPr>
                      <a:endParaRPr lang="fr" sz="2000" b="1" i="0" u="none" baseline="0" dirty="0"/>
                    </a:p>
                    <a:p>
                      <a:pPr marL="0" indent="0" algn="l" rtl="0">
                        <a:buFontTx/>
                        <a:buNone/>
                      </a:pPr>
                      <a:r>
                        <a:rPr lang="fr" sz="2000" b="1" i="0" u="none" baseline="0" dirty="0"/>
                        <a:t>Tous les trois pays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2000" b="0" i="0" u="none" baseline="0" dirty="0"/>
                        <a:t>Quantification par le MS / PNLP basée sur les données estimées sur les bénéficiaires et sur les prestations de services récentes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2000" b="0" i="0" u="none" baseline="0" dirty="0"/>
                        <a:t>MII fournies via des systèmes «Push»</a:t>
                      </a:r>
                      <a:endParaRPr lang="fr" sz="2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2000" b="0" i="0" u="none" baseline="0" dirty="0"/>
                        <a:t>Plans d’expédition basés sur les clients du centre de santé attendus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 sz="2000" b="1" dirty="0"/>
                    </a:p>
                    <a:p>
                      <a:pPr marL="0" indent="0" algn="l" rtl="0">
                        <a:buFontTx/>
                        <a:buNone/>
                      </a:pPr>
                      <a:r>
                        <a:rPr lang="fr" sz="2000" b="1" i="0" u="none" baseline="0" dirty="0"/>
                        <a:t>Dans un pays </a:t>
                      </a:r>
                      <a:endParaRPr lang="fr" sz="2000" dirty="0"/>
                    </a:p>
                    <a:p>
                      <a:pPr marL="342900" lvl="0" indent="-342900" algn="l" rtl="0">
                        <a:buFont typeface="Arial" panose="020B0604020202020204" pitchFamily="34" charset="0"/>
                        <a:buChar char="•"/>
                        <a:defRPr/>
                      </a:pPr>
                      <a:r>
                        <a:rPr lang="fr" sz="2000" b="0" i="0" u="none" baseline="0" dirty="0"/>
                        <a:t>Les directeurs du centre de santé ont noté des ruptures de stock plus longues (près d’un an) dans les années de campagne de MII. </a:t>
                      </a:r>
                    </a:p>
                    <a:p>
                      <a:pPr marL="0" indent="0" algn="l" rtl="0">
                        <a:buFontTx/>
                        <a:buNone/>
                      </a:pPr>
                      <a:endParaRPr lang="fr" sz="1700" dirty="0"/>
                    </a:p>
                  </a:txBody>
                  <a:tcPr/>
                </a:tc>
                <a:tc>
                  <a:txBody>
                    <a:bodyPr/>
                    <a:lstStyle/>
                    <a:p>
                      <a:pPr marL="285750" indent="-285750" algn="l" rtl="0">
                        <a:buFont typeface="Arial" panose="020B0604020202020204" pitchFamily="34" charset="0"/>
                        <a:buChar char="•"/>
                      </a:pPr>
                      <a:endParaRPr lang="fr" dirty="0"/>
                    </a:p>
                    <a:p>
                      <a:pPr marL="285750" indent="-285750" algn="l" rtl="0">
                        <a:buFont typeface="Arial" panose="020B0604020202020204" pitchFamily="34" charset="0"/>
                        <a:buChar char="•"/>
                      </a:pPr>
                      <a:r>
                        <a:rPr lang="fr" sz="2000" b="0" i="0" u="none" baseline="0" dirty="0"/>
                        <a:t>Reconnaître que les systèmes d’extraction exigent des investissements significatifs</a:t>
                      </a:r>
                    </a:p>
                    <a:p>
                      <a:pPr marL="285750" indent="-285750" algn="l" rtl="0">
                        <a:buFont typeface="Arial" panose="020B0604020202020204" pitchFamily="34" charset="0"/>
                        <a:buChar char="•"/>
                      </a:pPr>
                      <a:endParaRPr lang="fr" sz="800" dirty="0"/>
                    </a:p>
                    <a:p>
                      <a:pPr marL="285750" indent="-285750" algn="l" rtl="0">
                        <a:buFont typeface="Arial" panose="020B0604020202020204" pitchFamily="34" charset="0"/>
                        <a:buChar char="•"/>
                      </a:pPr>
                      <a:r>
                        <a:rPr lang="fr" sz="2000" b="0" i="0" u="none" baseline="0" dirty="0"/>
                        <a:t>Intégrer les données mensuelles de santé / DHIS2 à la quantification et à la prise de décision MII.</a:t>
                      </a:r>
                    </a:p>
                  </a:txBody>
                  <a:tcPr>
                    <a:solidFill>
                      <a:schemeClr val="accent1">
                        <a:tint val="40000"/>
                        <a:alpha val="40000"/>
                      </a:schemeClr>
                    </a:solidFill>
                  </a:tcPr>
                </a:tc>
                <a:extLst>
                  <a:ext uri="{0D108BD9-81ED-4DB2-BD59-A6C34878D82A}">
                    <a16:rowId xmlns:a16="http://schemas.microsoft.com/office/drawing/2014/main" val="1023111584"/>
                  </a:ext>
                </a:extLst>
              </a:tr>
            </a:tbl>
          </a:graphicData>
        </a:graphic>
      </p:graphicFrame>
      <p:sp>
        <p:nvSpPr>
          <p:cNvPr id="8" name="Horizontal Scroll 7">
            <a:extLst>
              <a:ext uri="{FF2B5EF4-FFF2-40B4-BE49-F238E27FC236}">
                <a16:creationId xmlns:a16="http://schemas.microsoft.com/office/drawing/2014/main" id="{6909424C-3DB1-FE4E-BF8B-C167203C0B72}"/>
              </a:ext>
            </a:extLst>
          </p:cNvPr>
          <p:cNvSpPr/>
          <p:nvPr/>
        </p:nvSpPr>
        <p:spPr>
          <a:xfrm>
            <a:off x="5238750" y="4227514"/>
            <a:ext cx="3276600" cy="199231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b="0" i="0" u="none" strike="noStrike" kern="1200" cap="none" spc="0" normalizeH="0" baseline="0" dirty="0">
                <a:ln>
                  <a:noFill/>
                </a:ln>
                <a:solidFill>
                  <a:srgbClr val="FF920B"/>
                </a:solidFill>
                <a:effectLst/>
                <a:uLnTx/>
                <a:uFillTx/>
                <a:latin typeface="Calibri"/>
                <a:ea typeface="+mn-ea"/>
                <a:cs typeface="+mn-cs"/>
              </a:rPr>
              <a:t>Les centres de santé notant les périodes de rupture de stock ont souvent indiqué que des MILD étaient en stock à l'entrepôt de district.</a:t>
            </a:r>
          </a:p>
        </p:txBody>
      </p:sp>
      <p:sp>
        <p:nvSpPr>
          <p:cNvPr id="10" name="Shape 2550">
            <a:extLst>
              <a:ext uri="{FF2B5EF4-FFF2-40B4-BE49-F238E27FC236}">
                <a16:creationId xmlns:a16="http://schemas.microsoft.com/office/drawing/2014/main" id="{4114D75F-0186-4143-8FDE-5F0C877C70C9}"/>
              </a:ext>
            </a:extLst>
          </p:cNvPr>
          <p:cNvSpPr/>
          <p:nvPr/>
        </p:nvSpPr>
        <p:spPr>
          <a:xfrm>
            <a:off x="165100" y="288571"/>
            <a:ext cx="445208" cy="44520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53585F"/>
          </a:solidFill>
          <a:ln w="12700">
            <a:miter lim="400000"/>
          </a:ln>
        </p:spPr>
        <p:txBody>
          <a:bodyPr lIns="76180" tIns="76180" rIns="76180" bIns="7618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defTabSz="91413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0">
              <a:solidFill>
                <a:schemeClr val="bg2">
                  <a:lumMod val="25000"/>
                </a:schemeClr>
              </a:solidFill>
              <a:latin typeface="Barlow" panose="00000500000000000000" pitchFamily="2" charset="0"/>
            </a:endParaRPr>
          </a:p>
        </p:txBody>
      </p:sp>
    </p:spTree>
    <p:extLst>
      <p:ext uri="{BB962C8B-B14F-4D97-AF65-F5344CB8AC3E}">
        <p14:creationId xmlns:p14="http://schemas.microsoft.com/office/powerpoint/2010/main" val="4502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nvPr>
        </p:nvGraphicFramePr>
        <p:xfrm>
          <a:off x="0" y="-38099"/>
          <a:ext cx="9144000" cy="6896100"/>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4860324">
                  <a:extLst>
                    <a:ext uri="{9D8B030D-6E8A-4147-A177-3AD203B41FA5}">
                      <a16:colId xmlns:a16="http://schemas.microsoft.com/office/drawing/2014/main" val="3822792111"/>
                    </a:ext>
                  </a:extLst>
                </a:gridCol>
                <a:gridCol w="3418703">
                  <a:extLst>
                    <a:ext uri="{9D8B030D-6E8A-4147-A177-3AD203B41FA5}">
                      <a16:colId xmlns:a16="http://schemas.microsoft.com/office/drawing/2014/main" val="360488284"/>
                    </a:ext>
                  </a:extLst>
                </a:gridCol>
              </a:tblGrid>
              <a:tr h="518589">
                <a:tc rowSpan="2">
                  <a:txBody>
                    <a:bodyPr/>
                    <a:lstStyle/>
                    <a:p>
                      <a:pPr marL="909638" marR="0" lvl="0" indent="0" algn="l" defTabSz="914400" rtl="0" eaLnBrk="1" fontAlgn="auto" latinLnBrk="0" hangingPunct="1">
                        <a:lnSpc>
                          <a:spcPct val="100000"/>
                        </a:lnSpc>
                        <a:spcBef>
                          <a:spcPts val="0"/>
                        </a:spcBef>
                        <a:spcAft>
                          <a:spcPts val="0"/>
                        </a:spcAft>
                        <a:buClrTx/>
                        <a:buSzTx/>
                        <a:buFontTx/>
                        <a:buNone/>
                        <a:tabLst/>
                        <a:defRPr/>
                      </a:pPr>
                      <a:r>
                        <a:rPr lang="fr" sz="1800" b="1" i="0" u="none" baseline="0" dirty="0">
                          <a:latin typeface="Arial" panose="020B0604020202020204" pitchFamily="34" charset="0"/>
                          <a:cs typeface="Arial" panose="020B0604020202020204" pitchFamily="34" charset="0"/>
                        </a:rPr>
                        <a:t>Stockage, Transport et Gestion des stocks</a:t>
                      </a:r>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0bservations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 Recommandations</a:t>
                      </a:r>
                    </a:p>
                  </a:txBody>
                  <a:tcPr anchor="ctr"/>
                </a:tc>
                <a:extLst>
                  <a:ext uri="{0D108BD9-81ED-4DB2-BD59-A6C34878D82A}">
                    <a16:rowId xmlns:a16="http://schemas.microsoft.com/office/drawing/2014/main" val="2348139889"/>
                  </a:ext>
                </a:extLst>
              </a:tr>
              <a:tr h="6377511">
                <a:tc vMerge="1">
                  <a:txBody>
                    <a:bodyPr/>
                    <a:lstStyle/>
                    <a:p>
                      <a:endParaRPr lang="fr"/>
                    </a:p>
                  </a:txBody>
                  <a:tcPr/>
                </a:tc>
                <a:tc>
                  <a:txBody>
                    <a:bodyPr/>
                    <a:lstStyle/>
                    <a:p>
                      <a:pPr marL="0" indent="0" algn="l" rtl="0">
                        <a:buFontTx/>
                        <a:buNone/>
                      </a:pPr>
                      <a:r>
                        <a:rPr lang="fr" sz="2000" b="1" i="0" u="none" baseline="0" dirty="0"/>
                        <a:t>Tous les trois pays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baseline="0" dirty="0">
                          <a:solidFill>
                            <a:schemeClr val="tx1"/>
                          </a:solidFill>
                        </a:rPr>
                        <a:t>L'absence de transport de MII du district vers les centres de santé identifiés comme étant la principale cause de ruptures de stock</a:t>
                      </a:r>
                      <a:endParaRPr lang="fr" sz="18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baseline="0" dirty="0">
                          <a:solidFill>
                            <a:schemeClr val="tx1"/>
                          </a:solidFill>
                        </a:rPr>
                        <a:t>Les outils de gestion des stocks sont utilisés de manière inconsistant</a:t>
                      </a:r>
                      <a:endParaRPr lang="fr" sz="1800" dirty="0">
                        <a:solidFill>
                          <a:schemeClr val="tx1"/>
                        </a:solidFill>
                      </a:endParaRPr>
                    </a:p>
                    <a:p>
                      <a:pPr marL="0" indent="0" algn="l" rtl="0">
                        <a:buFontTx/>
                        <a:buNone/>
                      </a:pPr>
                      <a:endParaRPr lang="fr" sz="800" b="1" kern="1200" dirty="0">
                        <a:solidFill>
                          <a:schemeClr val="dk1"/>
                        </a:solidFill>
                        <a:latin typeface="+mn-lt"/>
                        <a:ea typeface="+mn-ea"/>
                        <a:cs typeface="+mn-cs"/>
                      </a:endParaRPr>
                    </a:p>
                    <a:p>
                      <a:pPr marL="0" indent="0" algn="l" rtl="0">
                        <a:buFontTx/>
                        <a:buNone/>
                      </a:pPr>
                      <a:endParaRPr lang="fr" sz="2000" b="1" kern="1200" dirty="0">
                        <a:solidFill>
                          <a:schemeClr val="dk1"/>
                        </a:solidFill>
                        <a:latin typeface="+mn-lt"/>
                        <a:ea typeface="+mn-ea"/>
                        <a:cs typeface="+mn-cs"/>
                      </a:endParaRPr>
                    </a:p>
                    <a:p>
                      <a:pPr marL="0" indent="0" algn="l" rtl="0">
                        <a:buFontTx/>
                        <a:buNone/>
                      </a:pPr>
                      <a:endParaRPr lang="fr" sz="2000" b="1" kern="1200" dirty="0">
                        <a:solidFill>
                          <a:schemeClr val="dk1"/>
                        </a:solidFill>
                        <a:latin typeface="+mn-lt"/>
                        <a:ea typeface="+mn-ea"/>
                        <a:cs typeface="+mn-cs"/>
                      </a:endParaRPr>
                    </a:p>
                    <a:p>
                      <a:pPr marL="0" indent="0" algn="l" rtl="0">
                        <a:buFontTx/>
                        <a:buNone/>
                      </a:pPr>
                      <a:endParaRPr lang="fr" sz="2000" b="1" kern="1200" dirty="0">
                        <a:solidFill>
                          <a:schemeClr val="dk1"/>
                        </a:solidFill>
                        <a:latin typeface="+mn-lt"/>
                        <a:ea typeface="+mn-ea"/>
                        <a:cs typeface="+mn-cs"/>
                      </a:endParaRPr>
                    </a:p>
                    <a:p>
                      <a:pPr marL="0" indent="0" algn="l" rtl="0">
                        <a:buFontTx/>
                        <a:buNone/>
                      </a:pPr>
                      <a:endParaRPr lang="fr" sz="2000" b="1" kern="1200" dirty="0">
                        <a:solidFill>
                          <a:schemeClr val="dk1"/>
                        </a:solidFill>
                        <a:latin typeface="+mn-lt"/>
                        <a:ea typeface="+mn-ea"/>
                        <a:cs typeface="+mn-cs"/>
                      </a:endParaRPr>
                    </a:p>
                    <a:p>
                      <a:pPr marL="0" indent="0" algn="l" rtl="0">
                        <a:buFontTx/>
                        <a:buNone/>
                      </a:pPr>
                      <a:endParaRPr lang="fr" sz="2000" b="1" kern="1200" dirty="0">
                        <a:solidFill>
                          <a:schemeClr val="dk1"/>
                        </a:solidFill>
                        <a:latin typeface="+mn-lt"/>
                        <a:ea typeface="+mn-ea"/>
                        <a:cs typeface="+mn-cs"/>
                      </a:endParaRPr>
                    </a:p>
                    <a:p>
                      <a:pPr marL="0" indent="0" algn="l" rtl="0">
                        <a:buFontTx/>
                        <a:buNone/>
                      </a:pPr>
                      <a:endParaRPr lang="fr" sz="800" b="1" kern="1200" dirty="0">
                        <a:solidFill>
                          <a:schemeClr val="dk1"/>
                        </a:solidFill>
                        <a:latin typeface="+mn-lt"/>
                        <a:ea typeface="+mn-ea"/>
                        <a:cs typeface="+mn-cs"/>
                      </a:endParaRPr>
                    </a:p>
                    <a:p>
                      <a:pPr marL="0" indent="0" algn="l" rtl="0">
                        <a:buFontTx/>
                        <a:buNone/>
                      </a:pPr>
                      <a:endParaRPr lang="fr" sz="800" b="1" kern="1200" dirty="0">
                        <a:solidFill>
                          <a:schemeClr val="dk1"/>
                        </a:solidFill>
                        <a:latin typeface="+mn-lt"/>
                        <a:ea typeface="+mn-ea"/>
                        <a:cs typeface="+mn-cs"/>
                      </a:endParaRPr>
                    </a:p>
                    <a:p>
                      <a:pPr marL="0" indent="0" algn="l" rtl="0">
                        <a:buFontTx/>
                        <a:buNone/>
                      </a:pPr>
                      <a:endParaRPr lang="fr" sz="800" b="1" kern="1200" dirty="0">
                        <a:solidFill>
                          <a:schemeClr val="dk1"/>
                        </a:solidFill>
                        <a:latin typeface="+mn-lt"/>
                        <a:ea typeface="+mn-ea"/>
                        <a:cs typeface="+mn-cs"/>
                      </a:endParaRPr>
                    </a:p>
                    <a:p>
                      <a:pPr marL="0" indent="0" algn="l" rtl="0">
                        <a:buFontTx/>
                        <a:buNone/>
                      </a:pPr>
                      <a:endParaRPr lang="fr" sz="2000" b="1" i="0" u="none" kern="1200" baseline="0" dirty="0">
                        <a:solidFill>
                          <a:schemeClr val="dk1"/>
                        </a:solidFill>
                        <a:latin typeface="+mn-lt"/>
                        <a:ea typeface="+mn-ea"/>
                        <a:cs typeface="+mn-cs"/>
                      </a:endParaRPr>
                    </a:p>
                    <a:p>
                      <a:pPr marL="0" indent="0" algn="l" rtl="0">
                        <a:buFontTx/>
                        <a:buNone/>
                      </a:pPr>
                      <a:r>
                        <a:rPr lang="fr" sz="2000" b="1" i="0" u="none" kern="1200" baseline="0" dirty="0">
                          <a:solidFill>
                            <a:schemeClr val="dk1"/>
                          </a:solidFill>
                          <a:latin typeface="+mn-lt"/>
                          <a:ea typeface="+mn-ea"/>
                          <a:cs typeface="+mn-cs"/>
                        </a:rPr>
                        <a:t>Dans certains cas : </a:t>
                      </a:r>
                      <a:r>
                        <a:rPr lang="fr" sz="2000" b="0" i="0" u="none" baseline="0" dirty="0"/>
                        <a:t> </a:t>
                      </a:r>
                      <a:r>
                        <a:rPr lang="fr" sz="1800" b="0" i="0" u="none" baseline="0" dirty="0"/>
                        <a:t>Les MII sont livrées directement aux districts, sans notification au niveau régional. Avec une capacité de stockage limitée, certains districts s’expédient immédiatement dans les centres de santé (même la nuit).</a:t>
                      </a:r>
                    </a:p>
                  </a:txBody>
                  <a:tcPr/>
                </a:tc>
                <a:tc>
                  <a:txBody>
                    <a:bodyPr/>
                    <a:lstStyle/>
                    <a:p>
                      <a:endParaRPr lang="fr" dirty="0"/>
                    </a:p>
                    <a:p>
                      <a:endParaRPr lang="fr" dirty="0"/>
                    </a:p>
                    <a:p>
                      <a:endParaRPr lang="fr" dirty="0"/>
                    </a:p>
                    <a:p>
                      <a:endParaRPr lang="fr" dirty="0"/>
                    </a:p>
                    <a:p>
                      <a:endParaRPr lang="fr" dirty="0"/>
                    </a:p>
                    <a:p>
                      <a:endParaRPr lang="fr" dirty="0"/>
                    </a:p>
                    <a:p>
                      <a:endParaRPr lang="fr" dirty="0"/>
                    </a:p>
                    <a:p>
                      <a:endParaRPr lang="fr" dirty="0"/>
                    </a:p>
                    <a:p>
                      <a:pPr marL="285750" indent="-285750" algn="l" rtl="0">
                        <a:buFont typeface="Arial" panose="020B0604020202020204" pitchFamily="34" charset="0"/>
                        <a:buChar char="•"/>
                      </a:pPr>
                      <a:endParaRPr lang="fr" sz="1500" dirty="0"/>
                    </a:p>
                    <a:p>
                      <a:pPr marL="285750" indent="-285750" algn="l" rtl="0">
                        <a:buFont typeface="Arial" panose="020B0604020202020204" pitchFamily="34" charset="0"/>
                        <a:buChar char="•"/>
                      </a:pPr>
                      <a:endParaRPr lang="fr" sz="800" dirty="0"/>
                    </a:p>
                    <a:p>
                      <a:pPr marL="285750" indent="-285750" algn="l" rtl="0">
                        <a:buFont typeface="Arial" panose="020B0604020202020204" pitchFamily="34" charset="0"/>
                        <a:buChar char="•"/>
                      </a:pPr>
                      <a:r>
                        <a:rPr lang="fr-FR" sz="1800" dirty="0"/>
                        <a:t>Reconnaître que les systèmes « pull » nécessitent des investissements importants</a:t>
                      </a:r>
                      <a:endParaRPr lang="fr" sz="1800" b="0" i="0" u="none" baseline="0" dirty="0"/>
                    </a:p>
                    <a:p>
                      <a:pPr marL="285750" indent="-285750" algn="l" rtl="0">
                        <a:buFont typeface="Arial" panose="020B0604020202020204" pitchFamily="34" charset="0"/>
                        <a:buChar char="•"/>
                      </a:pPr>
                      <a:r>
                        <a:rPr lang="fr" sz="1800" b="0" i="0" u="none" baseline="0" dirty="0"/>
                        <a:t>Assurez le transport de MII jusqu'à l'arrivée</a:t>
                      </a:r>
                    </a:p>
                    <a:p>
                      <a:pPr marL="285750" indent="-285750" algn="l" rtl="0">
                        <a:buFont typeface="Arial" panose="020B0604020202020204" pitchFamily="34" charset="0"/>
                        <a:buChar char="•"/>
                      </a:pPr>
                      <a:r>
                        <a:rPr lang="fr" sz="1800" b="0" i="0" u="none" baseline="0" dirty="0"/>
                        <a:t>Établissez des systèmes d’alerte, des indicateurs du niveau de stock minimaux</a:t>
                      </a:r>
                    </a:p>
                    <a:p>
                      <a:pPr marL="285750" indent="-285750" algn="l" rtl="0">
                        <a:buFont typeface="Arial" panose="020B0604020202020204" pitchFamily="34" charset="0"/>
                        <a:buChar char="•"/>
                      </a:pPr>
                      <a:r>
                        <a:rPr lang="fr" sz="1800" b="0" i="0" u="none" baseline="0" dirty="0"/>
                        <a:t>Lorsque les municipalités assurent le stockage et le transport de MII, assurent la reconnaissance et le soutien </a:t>
                      </a:r>
                    </a:p>
                  </a:txBody>
                  <a:tcPr>
                    <a:solidFill>
                      <a:schemeClr val="accent1">
                        <a:tint val="40000"/>
                        <a:alpha val="40000"/>
                      </a:schemeClr>
                    </a:solidFill>
                  </a:tcPr>
                </a:tc>
                <a:extLst>
                  <a:ext uri="{0D108BD9-81ED-4DB2-BD59-A6C34878D82A}">
                    <a16:rowId xmlns:a16="http://schemas.microsoft.com/office/drawing/2014/main" val="1023111584"/>
                  </a:ext>
                </a:extLst>
              </a:tr>
            </a:tbl>
          </a:graphicData>
        </a:graphic>
      </p:graphicFrame>
      <p:sp>
        <p:nvSpPr>
          <p:cNvPr id="8" name="Rounded Rectangular Callout 7">
            <a:extLst>
              <a:ext uri="{FF2B5EF4-FFF2-40B4-BE49-F238E27FC236}">
                <a16:creationId xmlns:a16="http://schemas.microsoft.com/office/drawing/2014/main" id="{1296F58A-12DE-B346-806B-195111CFC986}"/>
              </a:ext>
            </a:extLst>
          </p:cNvPr>
          <p:cNvSpPr/>
          <p:nvPr/>
        </p:nvSpPr>
        <p:spPr>
          <a:xfrm>
            <a:off x="5872163" y="385763"/>
            <a:ext cx="3271837" cy="222885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8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dirty="0">
                <a:ln>
                  <a:noFill/>
                </a:ln>
                <a:solidFill>
                  <a:srgbClr val="7030A0"/>
                </a:solidFill>
                <a:effectLst/>
                <a:uLnTx/>
                <a:uFillTx/>
                <a:latin typeface="Calibri"/>
                <a:ea typeface="+mn-ea"/>
                <a:cs typeface="+mn-cs"/>
              </a:rPr>
              <a:t>  Idées innovantes</a:t>
            </a:r>
            <a:br>
              <a:rPr lang="en-US" sz="1600" dirty="0">
                <a:solidFill>
                  <a:srgbClr val="7030A0"/>
                </a:solidFill>
              </a:rPr>
            </a:br>
            <a:r>
              <a:rPr lang="en-US" sz="1400" dirty="0">
                <a:solidFill>
                  <a:srgbClr val="7030A0"/>
                </a:solidFill>
              </a:rPr>
              <a:t>Au Burkina Faso, le </a:t>
            </a:r>
            <a:r>
              <a:rPr lang="en-US" sz="1400" dirty="0" err="1">
                <a:solidFill>
                  <a:srgbClr val="7030A0"/>
                </a:solidFill>
              </a:rPr>
              <a:t>Ministère</a:t>
            </a:r>
            <a:r>
              <a:rPr lang="en-US" sz="1400" dirty="0">
                <a:solidFill>
                  <a:srgbClr val="7030A0"/>
                </a:solidFill>
              </a:rPr>
              <a:t> de la santé a mis au point un </a:t>
            </a:r>
            <a:r>
              <a:rPr lang="en-US" sz="1400" dirty="0" err="1">
                <a:solidFill>
                  <a:srgbClr val="7030A0"/>
                </a:solidFill>
              </a:rPr>
              <a:t>système</a:t>
            </a:r>
            <a:r>
              <a:rPr lang="en-US" sz="1400" dirty="0">
                <a:solidFill>
                  <a:srgbClr val="7030A0"/>
                </a:solidFill>
              </a:rPr>
              <a:t> national </a:t>
            </a:r>
            <a:r>
              <a:rPr lang="en-US" sz="1400" dirty="0" err="1">
                <a:solidFill>
                  <a:srgbClr val="7030A0"/>
                </a:solidFill>
              </a:rPr>
              <a:t>intégré</a:t>
            </a:r>
            <a:r>
              <a:rPr lang="en-US" sz="1400" dirty="0">
                <a:solidFill>
                  <a:srgbClr val="7030A0"/>
                </a:solidFill>
              </a:rPr>
              <a:t> de gestion de </a:t>
            </a:r>
            <a:r>
              <a:rPr lang="en-US" sz="1400" dirty="0" err="1">
                <a:solidFill>
                  <a:srgbClr val="7030A0"/>
                </a:solidFill>
              </a:rPr>
              <a:t>l’information</a:t>
            </a:r>
            <a:r>
              <a:rPr lang="en-US" sz="1400" dirty="0">
                <a:solidFill>
                  <a:srgbClr val="7030A0"/>
                </a:solidFill>
              </a:rPr>
              <a:t> sur les </a:t>
            </a:r>
            <a:r>
              <a:rPr lang="en-US" sz="1400" dirty="0" err="1">
                <a:solidFill>
                  <a:srgbClr val="7030A0"/>
                </a:solidFill>
              </a:rPr>
              <a:t>produits</a:t>
            </a:r>
            <a:r>
              <a:rPr lang="en-US" sz="1400" dirty="0">
                <a:solidFill>
                  <a:srgbClr val="7030A0"/>
                </a:solidFill>
              </a:rPr>
              <a:t> de santé et </a:t>
            </a:r>
            <a:r>
              <a:rPr lang="en-US" sz="1400" dirty="0" err="1">
                <a:solidFill>
                  <a:srgbClr val="7030A0"/>
                </a:solidFill>
              </a:rPr>
              <a:t>passe</a:t>
            </a:r>
            <a:r>
              <a:rPr lang="en-US" sz="1400" dirty="0">
                <a:solidFill>
                  <a:srgbClr val="7030A0"/>
                </a:solidFill>
              </a:rPr>
              <a:t> </a:t>
            </a:r>
            <a:r>
              <a:rPr lang="en-US" sz="1400" dirty="0" err="1">
                <a:solidFill>
                  <a:srgbClr val="7030A0"/>
                </a:solidFill>
              </a:rPr>
              <a:t>à</a:t>
            </a:r>
            <a:r>
              <a:rPr lang="en-US" sz="1400" dirty="0">
                <a:solidFill>
                  <a:srgbClr val="7030A0"/>
                </a:solidFill>
              </a:rPr>
              <a:t> un </a:t>
            </a:r>
            <a:r>
              <a:rPr lang="en-US" sz="1400" dirty="0" err="1">
                <a:solidFill>
                  <a:srgbClr val="7030A0"/>
                </a:solidFill>
              </a:rPr>
              <a:t>système</a:t>
            </a:r>
            <a:r>
              <a:rPr lang="en-US" sz="1400" dirty="0">
                <a:solidFill>
                  <a:srgbClr val="7030A0"/>
                </a:solidFill>
              </a:rPr>
              <a:t> «pull» pour </a:t>
            </a:r>
            <a:r>
              <a:rPr lang="en-US" sz="1400" dirty="0" err="1">
                <a:solidFill>
                  <a:srgbClr val="7030A0"/>
                </a:solidFill>
              </a:rPr>
              <a:t>tous</a:t>
            </a:r>
            <a:r>
              <a:rPr lang="en-US" sz="1400" dirty="0">
                <a:solidFill>
                  <a:srgbClr val="7030A0"/>
                </a:solidFill>
              </a:rPr>
              <a:t> les </a:t>
            </a:r>
            <a:r>
              <a:rPr lang="en-US" sz="1400" dirty="0" err="1">
                <a:solidFill>
                  <a:srgbClr val="7030A0"/>
                </a:solidFill>
              </a:rPr>
              <a:t>produits</a:t>
            </a:r>
            <a:r>
              <a:rPr lang="en-US" sz="1400" dirty="0">
                <a:solidFill>
                  <a:srgbClr val="7030A0"/>
                </a:solidFill>
              </a:rPr>
              <a:t> de santé </a:t>
            </a:r>
            <a:r>
              <a:rPr lang="en-US" sz="1400" dirty="0" err="1">
                <a:solidFill>
                  <a:srgbClr val="7030A0"/>
                </a:solidFill>
              </a:rPr>
              <a:t>publique</a:t>
            </a:r>
            <a:r>
              <a:rPr kumimoji="0" lang="fr" sz="1600" b="0" i="0" u="none" strike="noStrike" kern="1200" cap="none" spc="0" normalizeH="0" baseline="0" dirty="0">
                <a:ln>
                  <a:noFill/>
                </a:ln>
                <a:solidFill>
                  <a:srgbClr val="7030A0"/>
                </a:solidFill>
                <a:effectLst/>
                <a:uLnTx/>
                <a:uFillTx/>
                <a:latin typeface="Calibri"/>
                <a:ea typeface="+mn-ea"/>
                <a:cs typeface="+mn-cs"/>
              </a:rPr>
              <a:t>. </a:t>
            </a:r>
            <a:endParaRPr kumimoji="0" lang="fr" sz="1800" b="1" i="0" u="none" strike="noStrike" kern="1200" cap="none" spc="0" normalizeH="0" baseline="0" noProof="0" dirty="0">
              <a:ln>
                <a:noFill/>
              </a:ln>
              <a:solidFill>
                <a:srgbClr val="FF920B"/>
              </a:solidFill>
              <a:effectLst/>
              <a:uLnTx/>
              <a:uFillTx/>
              <a:latin typeface="Calibri"/>
              <a:ea typeface="+mn-ea"/>
              <a:cs typeface="+mn-cs"/>
            </a:endParaRPr>
          </a:p>
        </p:txBody>
      </p:sp>
      <p:pic>
        <p:nvPicPr>
          <p:cNvPr id="11" name="Graphic 42">
            <a:extLst>
              <a:ext uri="{FF2B5EF4-FFF2-40B4-BE49-F238E27FC236}">
                <a16:creationId xmlns:a16="http://schemas.microsoft.com/office/drawing/2014/main" id="{55E226CC-D980-0A4E-A7F0-8F15FE4CD069}"/>
              </a:ext>
            </a:extLst>
          </p:cNvPr>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20403" y="485774"/>
            <a:ext cx="532797" cy="53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orizontal Scroll 8">
            <a:extLst>
              <a:ext uri="{FF2B5EF4-FFF2-40B4-BE49-F238E27FC236}">
                <a16:creationId xmlns:a16="http://schemas.microsoft.com/office/drawing/2014/main" id="{F51EDB0D-38E5-5E4E-8997-6B9E10FBE5D0}"/>
              </a:ext>
            </a:extLst>
          </p:cNvPr>
          <p:cNvSpPr/>
          <p:nvPr/>
        </p:nvSpPr>
        <p:spPr>
          <a:xfrm>
            <a:off x="1514475" y="2287380"/>
            <a:ext cx="3057525" cy="192412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dirty="0">
                <a:ln>
                  <a:noFill/>
                </a:ln>
                <a:solidFill>
                  <a:srgbClr val="FF920B"/>
                </a:solidFill>
                <a:effectLst/>
                <a:uLnTx/>
                <a:uFillTx/>
                <a:latin typeface="Calibri"/>
                <a:ea typeface="+mn-ea"/>
                <a:cs typeface="+mn-cs"/>
              </a:rPr>
              <a:t>Stockage de conteneurs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800" b="0" i="0" u="none" strike="noStrike" kern="1200" cap="none" spc="0" normalizeH="0" baseline="0" dirty="0">
                <a:ln>
                  <a:noFill/>
                </a:ln>
                <a:solidFill>
                  <a:srgbClr val="FF920B"/>
                </a:solidFill>
                <a:effectLst/>
                <a:uLnTx/>
                <a:uFillTx/>
                <a:latin typeface="Calibri"/>
                <a:ea typeface="+mn-ea"/>
                <a:cs typeface="+mn-cs"/>
              </a:rPr>
              <a:t>Dans une région, plus de 24 mois de stocks sont en conteneurs sous le soleil </a:t>
            </a:r>
          </a:p>
        </p:txBody>
      </p:sp>
      <p:sp>
        <p:nvSpPr>
          <p:cNvPr id="10" name="Shape 2528">
            <a:extLst>
              <a:ext uri="{FF2B5EF4-FFF2-40B4-BE49-F238E27FC236}">
                <a16:creationId xmlns:a16="http://schemas.microsoft.com/office/drawing/2014/main" id="{53D9EEA8-211C-9940-B544-C073FC85A0D6}"/>
              </a:ext>
            </a:extLst>
          </p:cNvPr>
          <p:cNvSpPr/>
          <p:nvPr/>
        </p:nvSpPr>
        <p:spPr>
          <a:xfrm>
            <a:off x="246137" y="263171"/>
            <a:ext cx="323789" cy="44520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53585F"/>
          </a:solidFill>
          <a:ln w="12700">
            <a:miter lim="400000"/>
          </a:ln>
        </p:spPr>
        <p:txBody>
          <a:bodyPr lIns="76180" tIns="76180" rIns="76180" bIns="7618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defTabSz="91413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0">
              <a:latin typeface="Barlow" panose="00000500000000000000" pitchFamily="2" charset="0"/>
            </a:endParaRPr>
          </a:p>
        </p:txBody>
      </p:sp>
    </p:spTree>
    <p:extLst>
      <p:ext uri="{BB962C8B-B14F-4D97-AF65-F5344CB8AC3E}">
        <p14:creationId xmlns:p14="http://schemas.microsoft.com/office/powerpoint/2010/main" val="78285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nvPr>
        </p:nvGraphicFramePr>
        <p:xfrm>
          <a:off x="0" y="-38100"/>
          <a:ext cx="9144000" cy="6896101"/>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4860324">
                  <a:extLst>
                    <a:ext uri="{9D8B030D-6E8A-4147-A177-3AD203B41FA5}">
                      <a16:colId xmlns:a16="http://schemas.microsoft.com/office/drawing/2014/main" val="3822792111"/>
                    </a:ext>
                  </a:extLst>
                </a:gridCol>
                <a:gridCol w="3418703">
                  <a:extLst>
                    <a:ext uri="{9D8B030D-6E8A-4147-A177-3AD203B41FA5}">
                      <a16:colId xmlns:a16="http://schemas.microsoft.com/office/drawing/2014/main" val="360488284"/>
                    </a:ext>
                  </a:extLst>
                </a:gridCol>
              </a:tblGrid>
              <a:tr h="537068">
                <a:tc rowSpan="2">
                  <a:txBody>
                    <a:bodyPr/>
                    <a:lstStyle/>
                    <a:p>
                      <a:pPr marL="2274888" marR="0" lvl="0" indent="0" algn="l" defTabSz="914400" rtl="0" eaLnBrk="1" fontAlgn="auto" latinLnBrk="0" hangingPunct="1">
                        <a:lnSpc>
                          <a:spcPct val="100000"/>
                        </a:lnSpc>
                        <a:spcBef>
                          <a:spcPts val="0"/>
                        </a:spcBef>
                        <a:spcAft>
                          <a:spcPts val="0"/>
                        </a:spcAft>
                        <a:buClrTx/>
                        <a:buSzTx/>
                        <a:buFontTx/>
                        <a:buNone/>
                        <a:tabLst/>
                        <a:defRPr/>
                      </a:pPr>
                      <a:r>
                        <a:rPr lang="fr" sz="2000" b="1" i="0" u="none" baseline="0" dirty="0"/>
                        <a:t>Distribution de MII </a:t>
                      </a:r>
                      <a:endParaRPr lang="fr" sz="2000" b="1" dirty="0"/>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0bservations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baseline="0" dirty="0"/>
                        <a:t> </a:t>
                      </a:r>
                      <a:r>
                        <a:rPr lang="fr" b="1" i="0" u="none" baseline="0" dirty="0"/>
                        <a:t>Recommandations</a:t>
                      </a:r>
                    </a:p>
                  </a:txBody>
                  <a:tcPr anchor="ctr"/>
                </a:tc>
                <a:extLst>
                  <a:ext uri="{0D108BD9-81ED-4DB2-BD59-A6C34878D82A}">
                    <a16:rowId xmlns:a16="http://schemas.microsoft.com/office/drawing/2014/main" val="2348139889"/>
                  </a:ext>
                </a:extLst>
              </a:tr>
              <a:tr h="6359033">
                <a:tc vMerge="1">
                  <a:txBody>
                    <a:bodyPr/>
                    <a:lstStyle/>
                    <a:p>
                      <a:endParaRPr lang="fr"/>
                    </a:p>
                  </a:txBody>
                  <a:tcPr/>
                </a:tc>
                <a:tc>
                  <a:txBody>
                    <a:bodyPr/>
                    <a:lstStyle/>
                    <a:p>
                      <a:pPr marL="0" indent="0" algn="l" rtl="0">
                        <a:buFontTx/>
                        <a:buNone/>
                      </a:pPr>
                      <a:r>
                        <a:rPr lang="fr" sz="2000" b="1" i="0" u="none" baseline="0" dirty="0"/>
                        <a:t>Tous les trois pays </a:t>
                      </a:r>
                    </a:p>
                    <a:p>
                      <a:pPr marL="342900" indent="-342900" algn="l" rtl="0">
                        <a:buFont typeface="Arial" panose="020B0604020202020204" pitchFamily="34" charset="0"/>
                        <a:buChar char="•"/>
                        <a:defRPr/>
                      </a:pPr>
                      <a:r>
                        <a:rPr lang="fr" sz="1800" b="0" i="0" u="none" baseline="0" dirty="0">
                          <a:latin typeface="Arial" panose="020B0604020202020204" pitchFamily="34" charset="0"/>
                          <a:cs typeface="Arial" panose="020B0604020202020204" pitchFamily="34" charset="0"/>
                        </a:rPr>
                        <a:t>Des instructions écrites pour la distribution de MII non trouvées dans les centres de santé, les districts ou les niveaux régionaux</a:t>
                      </a:r>
                    </a:p>
                    <a:p>
                      <a:pPr marL="342900" indent="-342900" algn="l" rtl="0">
                        <a:buFont typeface="Arial" panose="020B0604020202020204" pitchFamily="34" charset="0"/>
                        <a:buChar char="•"/>
                        <a:defRPr/>
                      </a:pPr>
                      <a:r>
                        <a:rPr lang="fr" sz="1800" b="0" i="0" u="none" baseline="0" dirty="0">
                          <a:latin typeface="Arial" panose="020B0604020202020204" pitchFamily="34" charset="0"/>
                          <a:cs typeface="Arial" panose="020B0604020202020204" pitchFamily="34" charset="0"/>
                        </a:rPr>
                        <a:t>Lorsqu’elles sont disponibles au niveau central, les instructions sont incomplètes et/ou non validées</a:t>
                      </a:r>
                    </a:p>
                    <a:p>
                      <a:pPr marL="342900" lvl="0" indent="-342900" algn="l" rtl="0">
                        <a:buFont typeface="Arial" panose="020B0604020202020204" pitchFamily="34" charset="0"/>
                        <a:buChar char="•"/>
                        <a:defRPr/>
                      </a:pPr>
                      <a:r>
                        <a:rPr lang="fr" sz="1800" b="0" i="0" u="none" baseline="0" dirty="0">
                          <a:latin typeface="Arial" panose="020B0604020202020204" pitchFamily="34" charset="0"/>
                          <a:cs typeface="Arial" panose="020B0604020202020204" pitchFamily="34" charset="0"/>
                        </a:rPr>
                        <a:t>La distribution gratuite de MII est respectée</a:t>
                      </a:r>
                      <a:endParaRPr lang="fr" sz="18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Les MII ne sont généralement pas distribuées dans les cases de santé ou par le biais des ASC fournissant la gestion des cas de paludisme ou la mobilisation sociale </a:t>
                      </a:r>
                    </a:p>
                    <a:p>
                      <a:pPr marL="342900" lvl="0" indent="-342900" algn="l" rtl="0">
                        <a:buFont typeface="Arial" panose="020B0604020202020204" pitchFamily="34" charset="0"/>
                        <a:buChar char="•"/>
                        <a:defRPr/>
                      </a:pPr>
                      <a:endParaRPr lang="fr" sz="2000" dirty="0"/>
                    </a:p>
                    <a:p>
                      <a:pPr marL="0" indent="0" algn="l" rtl="0">
                        <a:buFontTx/>
                        <a:buNone/>
                      </a:pPr>
                      <a:endParaRPr lang="fr" sz="800" b="1" dirty="0"/>
                    </a:p>
                  </a:txBody>
                  <a:tcPr/>
                </a:tc>
                <a:tc>
                  <a:txBody>
                    <a:bodyPr/>
                    <a:lstStyle/>
                    <a:p>
                      <a:endParaRPr lang="fr" dirty="0"/>
                    </a:p>
                    <a:p>
                      <a:endParaRPr lang="fr" dirty="0"/>
                    </a:p>
                    <a:p>
                      <a:endParaRPr lang="fr" dirty="0"/>
                    </a:p>
                    <a:p>
                      <a:endParaRPr lang="fr" dirty="0"/>
                    </a:p>
                    <a:p>
                      <a:endParaRPr lang="fr" dirty="0"/>
                    </a:p>
                    <a:p>
                      <a:endParaRPr lang="fr" dirty="0"/>
                    </a:p>
                    <a:p>
                      <a:endParaRPr lang="fr" dirty="0"/>
                    </a:p>
                    <a:p>
                      <a:pPr marL="285750" indent="-285750" algn="l" rtl="0">
                        <a:buFont typeface="Arial" panose="020B0604020202020204" pitchFamily="34" charset="0"/>
                        <a:buChar char="•"/>
                      </a:pPr>
                      <a:endParaRPr lang="fr" sz="800" dirty="0"/>
                    </a:p>
                    <a:p>
                      <a:pPr marL="285750" indent="-285750" algn="l" rtl="0">
                        <a:buFont typeface="Arial" panose="020B0604020202020204" pitchFamily="34" charset="0"/>
                        <a:buChar char="•"/>
                      </a:pPr>
                      <a:endParaRPr lang="fr" sz="1600" dirty="0"/>
                    </a:p>
                    <a:p>
                      <a:pPr marL="285750" indent="-285750" algn="l" rtl="0">
                        <a:buFont typeface="Arial" panose="020B0604020202020204" pitchFamily="34" charset="0"/>
                        <a:buChar char="•"/>
                      </a:pPr>
                      <a:r>
                        <a:rPr lang="fr" sz="1600" b="0" i="0" u="none" baseline="0" dirty="0"/>
                        <a:t>Réduisez les charges administratives entravant la réception des MII (</a:t>
                      </a:r>
                      <a:r>
                        <a:rPr lang="fr" sz="1600" b="0" i="0" u="none" baseline="0" dirty="0" err="1"/>
                        <a:t>e.g</a:t>
                      </a:r>
                      <a:r>
                        <a:rPr lang="fr" sz="1600" b="0" i="0" u="none" baseline="0" dirty="0"/>
                        <a:t>., les exigences de la carte d’identité)</a:t>
                      </a:r>
                    </a:p>
                    <a:p>
                      <a:pPr marL="285750" indent="-285750" algn="l" rtl="0">
                        <a:buFont typeface="Arial" panose="020B0604020202020204" pitchFamily="34" charset="0"/>
                        <a:buChar char="•"/>
                      </a:pPr>
                      <a:r>
                        <a:rPr lang="fr" sz="1600" b="0" i="0" u="none" baseline="0" dirty="0"/>
                        <a:t>Explorez d’autres canaux de distribution pour augmenter l’accès à la MII</a:t>
                      </a:r>
                    </a:p>
                    <a:p>
                      <a:pPr marL="285750" indent="-285750" algn="l" rtl="0">
                        <a:buFont typeface="Arial" panose="020B0604020202020204" pitchFamily="34" charset="0"/>
                        <a:buChar char="•"/>
                      </a:pPr>
                      <a:endParaRPr lang="fr" dirty="0"/>
                    </a:p>
                  </a:txBody>
                  <a:tcPr>
                    <a:solidFill>
                      <a:schemeClr val="accent1">
                        <a:tint val="40000"/>
                        <a:alpha val="40000"/>
                      </a:schemeClr>
                    </a:solidFill>
                  </a:tcPr>
                </a:tc>
                <a:extLst>
                  <a:ext uri="{0D108BD9-81ED-4DB2-BD59-A6C34878D82A}">
                    <a16:rowId xmlns:a16="http://schemas.microsoft.com/office/drawing/2014/main" val="1023111584"/>
                  </a:ext>
                </a:extLst>
              </a:tr>
            </a:tbl>
          </a:graphicData>
        </a:graphic>
      </p:graphicFrame>
      <p:sp>
        <p:nvSpPr>
          <p:cNvPr id="11" name="Rounded Rectangular Callout 10">
            <a:extLst>
              <a:ext uri="{FF2B5EF4-FFF2-40B4-BE49-F238E27FC236}">
                <a16:creationId xmlns:a16="http://schemas.microsoft.com/office/drawing/2014/main" id="{D03770D1-6D9A-7A42-B1CA-90F34A2885A7}"/>
              </a:ext>
            </a:extLst>
          </p:cNvPr>
          <p:cNvSpPr/>
          <p:nvPr/>
        </p:nvSpPr>
        <p:spPr>
          <a:xfrm>
            <a:off x="6028660" y="630156"/>
            <a:ext cx="2991515" cy="178603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dirty="0">
                <a:ln>
                  <a:noFill/>
                </a:ln>
                <a:solidFill>
                  <a:srgbClr val="7030A0"/>
                </a:solidFill>
                <a:effectLst/>
                <a:uLnTx/>
                <a:uFillTx/>
                <a:latin typeface="Calibri"/>
                <a:ea typeface="+mn-ea"/>
                <a:cs typeface="+mn-cs"/>
              </a:rPr>
              <a:t>  Idées innovantes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800" b="1" i="0" u="none" strike="noStrike" kern="1200" cap="none" spc="0" normalizeH="0" baseline="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dirty="0">
                <a:ln>
                  <a:noFill/>
                </a:ln>
                <a:solidFill>
                  <a:srgbClr val="7030A0"/>
                </a:solidFill>
                <a:effectLst/>
                <a:uLnTx/>
                <a:uFillTx/>
                <a:latin typeface="Calibri"/>
                <a:ea typeface="+mn-ea"/>
                <a:cs typeface="+mn-cs"/>
              </a:rPr>
              <a:t>Le PNLP au Niger a mis au point une stratégie nationale de distribution continue de MII et des directives</a:t>
            </a:r>
          </a:p>
        </p:txBody>
      </p:sp>
      <p:pic>
        <p:nvPicPr>
          <p:cNvPr id="10" name="Graphic 42">
            <a:extLst>
              <a:ext uri="{FF2B5EF4-FFF2-40B4-BE49-F238E27FC236}">
                <a16:creationId xmlns:a16="http://schemas.microsoft.com/office/drawing/2014/main" id="{22B60DB9-6277-9045-B54B-03BE0F95C872}"/>
              </a:ext>
            </a:extLst>
          </p:cNvPr>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71412" y="693949"/>
            <a:ext cx="475632" cy="47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orizontal Scroll 7">
            <a:extLst>
              <a:ext uri="{FF2B5EF4-FFF2-40B4-BE49-F238E27FC236}">
                <a16:creationId xmlns:a16="http://schemas.microsoft.com/office/drawing/2014/main" id="{533F8D7B-6638-7244-8193-BE1DD63BD0DE}"/>
              </a:ext>
            </a:extLst>
          </p:cNvPr>
          <p:cNvSpPr/>
          <p:nvPr/>
        </p:nvSpPr>
        <p:spPr>
          <a:xfrm>
            <a:off x="4710225" y="4460478"/>
            <a:ext cx="4220017" cy="2279665"/>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400" b="1" i="0" u="none" strike="noStrike" kern="1200" cap="none" spc="0" normalizeH="0" baseline="0" dirty="0">
                <a:ln>
                  <a:noFill/>
                </a:ln>
                <a:solidFill>
                  <a:srgbClr val="FF920B"/>
                </a:solidFill>
                <a:effectLst/>
                <a:uLnTx/>
                <a:uFillTx/>
                <a:latin typeface="Calibri"/>
                <a:ea typeface="+mn-ea"/>
                <a:cs typeface="+mn-cs"/>
              </a:rPr>
              <a:t>Augmentation de l’accès à la MII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400" i="0" u="none" strike="noStrike" kern="1200" cap="none" spc="0" normalizeH="0" baseline="0" dirty="0">
                <a:ln>
                  <a:noFill/>
                </a:ln>
                <a:solidFill>
                  <a:srgbClr val="FF920B"/>
                </a:solidFill>
                <a:effectLst/>
                <a:uLnTx/>
                <a:uFillTx/>
                <a:latin typeface="Calibri"/>
                <a:ea typeface="+mn-ea"/>
                <a:cs typeface="+mn-cs"/>
              </a:rPr>
              <a:t>U</a:t>
            </a:r>
            <a:r>
              <a:rPr kumimoji="0" lang="fr" sz="1400" b="0" i="0" u="none" strike="noStrike" kern="1200" cap="none" spc="0" normalizeH="0" baseline="0" dirty="0">
                <a:ln>
                  <a:noFill/>
                </a:ln>
                <a:solidFill>
                  <a:srgbClr val="FF920B"/>
                </a:solidFill>
                <a:effectLst/>
                <a:uLnTx/>
                <a:uFillTx/>
                <a:latin typeface="Calibri"/>
                <a:ea typeface="+mn-ea"/>
                <a:cs typeface="+mn-cs"/>
              </a:rPr>
              <a:t>n des partenaires a déclaré qu’ils ne pouvaient pas atteindre leurs objectifs en raison des ruptures de stock de MII, des faibles niveaux de la recherche des soins et du manque d’instructions écrites permettant la livraison de MII aux enfants de moins d’un an.</a:t>
            </a:r>
          </a:p>
        </p:txBody>
      </p:sp>
      <p:sp>
        <p:nvSpPr>
          <p:cNvPr id="2" name="TextBox 1">
            <a:extLst>
              <a:ext uri="{FF2B5EF4-FFF2-40B4-BE49-F238E27FC236}">
                <a16:creationId xmlns:a16="http://schemas.microsoft.com/office/drawing/2014/main" id="{4F44156C-EF80-DF4F-AD66-0682341ED76F}"/>
              </a:ext>
            </a:extLst>
          </p:cNvPr>
          <p:cNvSpPr txBox="1"/>
          <p:nvPr/>
        </p:nvSpPr>
        <p:spPr>
          <a:xfrm>
            <a:off x="872979" y="4753809"/>
            <a:ext cx="3560798"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2000" b="1" i="0" u="none" strike="noStrike" kern="1200" cap="none" spc="0" normalizeH="0" baseline="0" dirty="0">
                <a:ln>
                  <a:noFill/>
                </a:ln>
                <a:solidFill>
                  <a:prstClr val="black"/>
                </a:solidFill>
                <a:effectLst/>
                <a:uLnTx/>
                <a:uFillTx/>
                <a:latin typeface="Calibri"/>
                <a:ea typeface="+mn-ea"/>
                <a:cs typeface="+mn-cs"/>
              </a:rPr>
              <a:t>Dans un pays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849563" algn="l"/>
              </a:tabLst>
              <a:defRPr/>
            </a:pPr>
            <a:r>
              <a:rPr kumimoji="0" lang="fr"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Les femmes enceintes doivent présenter une carte d'identité pour obtenir leur MII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251E46C-0011-B248-815F-92E0C768D4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825" y="177743"/>
            <a:ext cx="648114" cy="648114"/>
          </a:xfrm>
          <a:prstGeom prst="rect">
            <a:avLst/>
          </a:prstGeom>
        </p:spPr>
      </p:pic>
    </p:spTree>
    <p:extLst>
      <p:ext uri="{BB962C8B-B14F-4D97-AF65-F5344CB8AC3E}">
        <p14:creationId xmlns:p14="http://schemas.microsoft.com/office/powerpoint/2010/main" val="116501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extLst>
              <p:ext uri="{D42A27DB-BD31-4B8C-83A1-F6EECF244321}">
                <p14:modId xmlns:p14="http://schemas.microsoft.com/office/powerpoint/2010/main" val="1873050525"/>
              </p:ext>
            </p:extLst>
          </p:nvPr>
        </p:nvGraphicFramePr>
        <p:xfrm>
          <a:off x="-1" y="-49388"/>
          <a:ext cx="9144000" cy="6896101"/>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4860324">
                  <a:extLst>
                    <a:ext uri="{9D8B030D-6E8A-4147-A177-3AD203B41FA5}">
                      <a16:colId xmlns:a16="http://schemas.microsoft.com/office/drawing/2014/main" val="3822792111"/>
                    </a:ext>
                  </a:extLst>
                </a:gridCol>
                <a:gridCol w="3418703">
                  <a:extLst>
                    <a:ext uri="{9D8B030D-6E8A-4147-A177-3AD203B41FA5}">
                      <a16:colId xmlns:a16="http://schemas.microsoft.com/office/drawing/2014/main" val="360488284"/>
                    </a:ext>
                  </a:extLst>
                </a:gridCol>
              </a:tblGrid>
              <a:tr h="537068">
                <a:tc rowSpan="2">
                  <a:txBody>
                    <a:bodyPr/>
                    <a:lstStyle/>
                    <a:p>
                      <a:pPr marL="914400" marR="0" lvl="0" indent="0" algn="l" defTabSz="914400" rtl="0" eaLnBrk="1" fontAlgn="auto" latinLnBrk="0" hangingPunct="1">
                        <a:lnSpc>
                          <a:spcPct val="100000"/>
                        </a:lnSpc>
                        <a:spcBef>
                          <a:spcPts val="0"/>
                        </a:spcBef>
                        <a:spcAft>
                          <a:spcPts val="0"/>
                        </a:spcAft>
                        <a:buClrTx/>
                        <a:buSzTx/>
                        <a:buFontTx/>
                        <a:buNone/>
                        <a:tabLst/>
                        <a:defRPr/>
                      </a:pPr>
                      <a:r>
                        <a:rPr lang="fr" sz="2000" b="0" i="0" u="none" baseline="0" dirty="0"/>
                        <a:t>Personnel et renforcement des capacités </a:t>
                      </a:r>
                      <a:endParaRPr lang="fr" sz="2000" b="1" dirty="0"/>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b="0" i="0" u="none" baseline="0"/>
                        <a:t>Remarques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baseline="0"/>
                        <a:t> Recommandations</a:t>
                      </a:r>
                    </a:p>
                  </a:txBody>
                  <a:tcPr anchor="ctr"/>
                </a:tc>
                <a:extLst>
                  <a:ext uri="{0D108BD9-81ED-4DB2-BD59-A6C34878D82A}">
                    <a16:rowId xmlns:a16="http://schemas.microsoft.com/office/drawing/2014/main" val="2348139889"/>
                  </a:ext>
                </a:extLst>
              </a:tr>
              <a:tr h="6359033">
                <a:tc vMerge="1">
                  <a:txBody>
                    <a:bodyPr/>
                    <a:lstStyle/>
                    <a:p>
                      <a:endParaRPr lang="fr"/>
                    </a:p>
                  </a:txBody>
                  <a:tcPr/>
                </a:tc>
                <a:tc>
                  <a:txBody>
                    <a:bodyPr/>
                    <a:lstStyle/>
                    <a:p>
                      <a:pPr marL="0" indent="0" algn="l" rtl="0">
                        <a:buFontTx/>
                        <a:buNone/>
                      </a:pPr>
                      <a:endParaRPr lang="fr" sz="1800" b="1" dirty="0"/>
                    </a:p>
                    <a:p>
                      <a:pPr marL="0" indent="0" algn="l" rtl="0">
                        <a:buFontTx/>
                        <a:buNone/>
                      </a:pPr>
                      <a:r>
                        <a:rPr lang="fr" sz="2000" b="1" i="0" u="none" baseline="0"/>
                        <a:t>Tous les trois pays </a:t>
                      </a:r>
                    </a:p>
                    <a:p>
                      <a:pPr marL="342900" indent="-342900" algn="l" rtl="0">
                        <a:buFont typeface="Arial" panose="020B0604020202020204" pitchFamily="34" charset="0"/>
                        <a:buChar char="•"/>
                        <a:defRPr/>
                      </a:pPr>
                      <a:r>
                        <a:rPr lang="fr" sz="2000" b="0" i="0" u="none" baseline="0"/>
                        <a:t>En général, le personnel est formé aux campagnes de masse de MII, mais pas à la distribution continue basée sur les installations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2000" b="0" i="0" u="none" baseline="0"/>
                        <a:t>Le roulement élevé du personnel entraîne des besoins permanents en informations et en instructions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2000" b="0" i="0" u="none" baseline="0"/>
                        <a:t>Renforcement des capacités: utilisation améliorée des outils de gestion des données et des stocks; surveillance; communication et mobilisation sociale pour l'utilisation des MII</a:t>
                      </a:r>
                    </a:p>
                    <a:p>
                      <a:pPr marL="0" indent="0" algn="l" rtl="0">
                        <a:buFontTx/>
                        <a:buNone/>
                      </a:pPr>
                      <a:endParaRPr lang="fr" sz="2000" dirty="0"/>
                    </a:p>
                    <a:p>
                      <a:pPr marL="0" lvl="0" indent="0" algn="l" rtl="0">
                        <a:buFontTx/>
                        <a:buNone/>
                        <a:defRPr/>
                      </a:pPr>
                      <a:r>
                        <a:rPr lang="fr" sz="2000" b="1" i="0" u="none" kern="1200" baseline="0">
                          <a:solidFill>
                            <a:schemeClr val="dk1"/>
                          </a:solidFill>
                          <a:latin typeface="+mn-lt"/>
                          <a:ea typeface="+mn-ea"/>
                          <a:cs typeface="+mn-cs"/>
                        </a:rPr>
                        <a:t>Dans certains cas</a:t>
                      </a:r>
                    </a:p>
                    <a:p>
                      <a:pPr marL="342900" indent="-342900" algn="l" rtl="0">
                        <a:buFont typeface="Arial" panose="020B0604020202020204" pitchFamily="34" charset="0"/>
                        <a:buChar char="•"/>
                        <a:defRPr/>
                      </a:pPr>
                      <a:r>
                        <a:rPr lang="fr" sz="2000" b="0" i="0" u="none" baseline="0"/>
                        <a:t>Des insuffisances ont été constatées dans le nombre de personnel qualifié (</a:t>
                      </a:r>
                      <a:r>
                        <a:rPr lang="fr" sz="2000" b="0" i="0" u="none" baseline="0">
                          <a:solidFill>
                            <a:schemeClr val="tx1"/>
                          </a:solidFill>
                        </a:rPr>
                        <a:t> inférieur aux normes de l'OMS en matière du personnel) </a:t>
                      </a:r>
                    </a:p>
                    <a:p>
                      <a:pPr marL="0" indent="0" algn="l" rtl="0">
                        <a:buFontTx/>
                        <a:buNone/>
                      </a:pPr>
                      <a:endParaRPr lang="fr" sz="800" b="1" dirty="0"/>
                    </a:p>
                  </a:txBody>
                  <a:tcPr/>
                </a:tc>
                <a:tc>
                  <a:txBody>
                    <a:bodyPr/>
                    <a:lstStyle/>
                    <a:p>
                      <a:endParaRPr lang="fr" dirty="0"/>
                    </a:p>
                    <a:p>
                      <a:endParaRPr lang="fr" dirty="0"/>
                    </a:p>
                    <a:p>
                      <a:endParaRPr lang="fr" dirty="0"/>
                    </a:p>
                    <a:p>
                      <a:endParaRPr lang="fr" dirty="0"/>
                    </a:p>
                    <a:p>
                      <a:endParaRPr lang="fr" dirty="0"/>
                    </a:p>
                    <a:p>
                      <a:endParaRPr lang="fr" dirty="0"/>
                    </a:p>
                    <a:p>
                      <a:endParaRPr lang="fr" dirty="0"/>
                    </a:p>
                    <a:p>
                      <a:endParaRPr lang="fr" dirty="0"/>
                    </a:p>
                    <a:p>
                      <a:pPr marL="285750" indent="-285750" algn="l" rtl="0">
                        <a:buFont typeface="Arial" panose="020B0604020202020204" pitchFamily="34" charset="0"/>
                        <a:buChar char="•"/>
                      </a:pPr>
                      <a:endParaRPr lang="fr" dirty="0"/>
                    </a:p>
                    <a:p>
                      <a:pPr marL="285750" indent="-285750" algn="l" rtl="0">
                        <a:buFont typeface="Arial" panose="020B0604020202020204" pitchFamily="34" charset="0"/>
                        <a:buChar char="•"/>
                      </a:pPr>
                      <a:endParaRPr lang="fr" sz="1800" b="0" i="0" u="none" baseline="0" dirty="0"/>
                    </a:p>
                    <a:p>
                      <a:pPr marL="285750" indent="-285750" algn="l" rtl="0">
                        <a:buFont typeface="Arial" panose="020B0604020202020204" pitchFamily="34" charset="0"/>
                        <a:buChar char="•"/>
                      </a:pPr>
                      <a:r>
                        <a:rPr lang="fr" sz="1800" b="0" i="0" u="none" baseline="0" dirty="0"/>
                        <a:t>Inclure les rôles et responsabilités pour une gestion efficace des MII dans les directives nationales sur les MII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baseline="0" dirty="0"/>
                        <a:t>Intégrez la formation et les modules MII sur le tas aux autres formations sur la prestation de services de santé (par exemple, </a:t>
                      </a:r>
                      <a:r>
                        <a:rPr lang="fr" sz="1800" b="0" i="0" u="none" baseline="0" dirty="0" err="1"/>
                        <a:t>IPTp</a:t>
                      </a:r>
                      <a:r>
                        <a:rPr lang="fr" sz="1800" b="0" i="0" u="none" baseline="0" dirty="0"/>
                        <a:t>, gestion de cas)</a:t>
                      </a:r>
                    </a:p>
                    <a:p>
                      <a:pPr marL="285750" indent="-285750" algn="l" rtl="0">
                        <a:buFont typeface="Arial" panose="020B0604020202020204" pitchFamily="34" charset="0"/>
                        <a:buChar char="•"/>
                      </a:pPr>
                      <a:endParaRPr lang="fr" sz="1600" dirty="0"/>
                    </a:p>
                  </a:txBody>
                  <a:tcPr>
                    <a:solidFill>
                      <a:schemeClr val="accent1">
                        <a:tint val="40000"/>
                        <a:alpha val="40000"/>
                      </a:schemeClr>
                    </a:solidFill>
                  </a:tcPr>
                </a:tc>
                <a:extLst>
                  <a:ext uri="{0D108BD9-81ED-4DB2-BD59-A6C34878D82A}">
                    <a16:rowId xmlns:a16="http://schemas.microsoft.com/office/drawing/2014/main" val="1023111584"/>
                  </a:ext>
                </a:extLst>
              </a:tr>
            </a:tbl>
          </a:graphicData>
        </a:graphic>
      </p:graphicFrame>
      <p:sp>
        <p:nvSpPr>
          <p:cNvPr id="6" name="Rounded Rectangular Callout 5">
            <a:extLst>
              <a:ext uri="{FF2B5EF4-FFF2-40B4-BE49-F238E27FC236}">
                <a16:creationId xmlns:a16="http://schemas.microsoft.com/office/drawing/2014/main" id="{0DD75A3D-F771-0A48-A7D0-7942596D0B6A}"/>
              </a:ext>
            </a:extLst>
          </p:cNvPr>
          <p:cNvSpPr/>
          <p:nvPr/>
        </p:nvSpPr>
        <p:spPr>
          <a:xfrm>
            <a:off x="5611092" y="342899"/>
            <a:ext cx="3532908" cy="248342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dirty="0">
                <a:ln>
                  <a:noFill/>
                </a:ln>
                <a:solidFill>
                  <a:srgbClr val="7030A0"/>
                </a:solidFill>
                <a:effectLst/>
                <a:uLnTx/>
                <a:uFillTx/>
                <a:latin typeface="Calibri"/>
                <a:ea typeface="+mn-ea"/>
                <a:cs typeface="+mn-cs"/>
              </a:rPr>
              <a:t>  Idée innovante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800" b="1" i="0" u="none" strike="noStrike" kern="1200" cap="none" spc="0" normalizeH="0" baseline="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500" b="0" i="0" u="none" strike="noStrike" kern="1200" cap="none" spc="0" normalizeH="0" baseline="0" dirty="0">
                <a:ln>
                  <a:noFill/>
                </a:ln>
                <a:solidFill>
                  <a:srgbClr val="7030A0"/>
                </a:solidFill>
                <a:effectLst/>
                <a:uLnTx/>
                <a:uFillTx/>
                <a:latin typeface="Calibri"/>
                <a:ea typeface="+mn-ea"/>
                <a:cs typeface="+mn-cs"/>
              </a:rPr>
              <a:t>Un centre de santé responsable organise périodiquement des cours de recyclage pour les agents de santé qui travaillent à leur tour chaque semaine dans un centre de santé afin d’aider le personnel de santé à mener des activités de soins prénatals, de PEV et de distribution de MII.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1" i="0" u="none" strike="noStrike" kern="1200" cap="none" spc="0" normalizeH="0" baseline="0" noProof="0" dirty="0">
              <a:ln>
                <a:noFill/>
              </a:ln>
              <a:solidFill>
                <a:srgbClr val="FF920B"/>
              </a:solidFill>
              <a:effectLst/>
              <a:uLnTx/>
              <a:uFillTx/>
              <a:latin typeface="Calibri"/>
              <a:ea typeface="+mn-ea"/>
              <a:cs typeface="+mn-cs"/>
            </a:endParaRPr>
          </a:p>
        </p:txBody>
      </p:sp>
      <p:pic>
        <p:nvPicPr>
          <p:cNvPr id="10" name="Graphic 42">
            <a:extLst>
              <a:ext uri="{FF2B5EF4-FFF2-40B4-BE49-F238E27FC236}">
                <a16:creationId xmlns:a16="http://schemas.microsoft.com/office/drawing/2014/main" id="{22B60DB9-6277-9045-B54B-03BE0F95C872}"/>
              </a:ext>
            </a:extLst>
          </p:cNvPr>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30900" y="402339"/>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696">
            <a:extLst>
              <a:ext uri="{FF2B5EF4-FFF2-40B4-BE49-F238E27FC236}">
                <a16:creationId xmlns:a16="http://schemas.microsoft.com/office/drawing/2014/main" id="{B97CE375-8144-2741-B6B2-380DA44730AA}"/>
              </a:ext>
            </a:extLst>
          </p:cNvPr>
          <p:cNvSpPr/>
          <p:nvPr/>
        </p:nvSpPr>
        <p:spPr>
          <a:xfrm>
            <a:off x="181351" y="216626"/>
            <a:ext cx="507762" cy="48573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53585F"/>
          </a:solidFill>
          <a:ln w="12700">
            <a:miter lim="400000"/>
          </a:ln>
        </p:spPr>
        <p:txBody>
          <a:bodyPr lIns="57150" tIns="57150" rIns="57150" bIns="57150" anchor="ctr"/>
          <a:lstStyle/>
          <a:p>
            <a:pPr defTabSz="68578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500">
              <a:latin typeface="Barlow" panose="00000500000000000000" pitchFamily="2" charset="0"/>
              <a:ea typeface="Lato" charset="0"/>
              <a:cs typeface="Lato" charset="0"/>
            </a:endParaRPr>
          </a:p>
        </p:txBody>
      </p:sp>
    </p:spTree>
    <p:extLst>
      <p:ext uri="{BB962C8B-B14F-4D97-AF65-F5344CB8AC3E}">
        <p14:creationId xmlns:p14="http://schemas.microsoft.com/office/powerpoint/2010/main" val="266179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extLst>
              <p:ext uri="{D42A27DB-BD31-4B8C-83A1-F6EECF244321}">
                <p14:modId xmlns:p14="http://schemas.microsoft.com/office/powerpoint/2010/main" val="1330367127"/>
              </p:ext>
            </p:extLst>
          </p:nvPr>
        </p:nvGraphicFramePr>
        <p:xfrm>
          <a:off x="0" y="0"/>
          <a:ext cx="9144000" cy="7151228"/>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4860324">
                  <a:extLst>
                    <a:ext uri="{9D8B030D-6E8A-4147-A177-3AD203B41FA5}">
                      <a16:colId xmlns:a16="http://schemas.microsoft.com/office/drawing/2014/main" val="3822792111"/>
                    </a:ext>
                  </a:extLst>
                </a:gridCol>
                <a:gridCol w="3418703">
                  <a:extLst>
                    <a:ext uri="{9D8B030D-6E8A-4147-A177-3AD203B41FA5}">
                      <a16:colId xmlns:a16="http://schemas.microsoft.com/office/drawing/2014/main" val="360488284"/>
                    </a:ext>
                  </a:extLst>
                </a:gridCol>
              </a:tblGrid>
              <a:tr h="537068">
                <a:tc rowSpan="2">
                  <a:txBody>
                    <a:bodyPr/>
                    <a:lstStyle/>
                    <a:p>
                      <a:pPr marL="2693988" marR="0" lvl="0" indent="0" algn="l" defTabSz="914400" rtl="0" eaLnBrk="1" fontAlgn="auto" latinLnBrk="0" hangingPunct="1">
                        <a:lnSpc>
                          <a:spcPct val="100000"/>
                        </a:lnSpc>
                        <a:spcBef>
                          <a:spcPts val="0"/>
                        </a:spcBef>
                        <a:spcAft>
                          <a:spcPts val="0"/>
                        </a:spcAft>
                        <a:buClrTx/>
                        <a:buSzTx/>
                        <a:buFontTx/>
                        <a:buNone/>
                        <a:tabLst/>
                        <a:defRPr/>
                      </a:pPr>
                      <a:r>
                        <a:rPr lang="fr" sz="2000" b="1" i="0" u="none" baseline="0" dirty="0"/>
                        <a:t>Supervision </a:t>
                      </a:r>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b="0" i="0" u="none" baseline="0"/>
                        <a:t>Remarques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baseline="0"/>
                        <a:t> Recommandations</a:t>
                      </a:r>
                    </a:p>
                  </a:txBody>
                  <a:tcPr anchor="ctr"/>
                </a:tc>
                <a:extLst>
                  <a:ext uri="{0D108BD9-81ED-4DB2-BD59-A6C34878D82A}">
                    <a16:rowId xmlns:a16="http://schemas.microsoft.com/office/drawing/2014/main" val="2348139889"/>
                  </a:ext>
                </a:extLst>
              </a:tr>
              <a:tr h="6359033">
                <a:tc vMerge="1">
                  <a:txBody>
                    <a:bodyPr/>
                    <a:lstStyle/>
                    <a:p>
                      <a:endParaRPr lang="fr"/>
                    </a:p>
                  </a:txBody>
                  <a:tcPr/>
                </a:tc>
                <a:tc>
                  <a:txBody>
                    <a:bodyPr/>
                    <a:lstStyle/>
                    <a:p>
                      <a:pPr marL="0" indent="0" algn="l" rtl="0">
                        <a:buFontTx/>
                        <a:buNone/>
                      </a:pPr>
                      <a:endParaRPr lang="fr" sz="800" b="1" dirty="0"/>
                    </a:p>
                    <a:p>
                      <a:pPr marL="0" indent="0" algn="l" rtl="0">
                        <a:buFontTx/>
                        <a:buNone/>
                      </a:pPr>
                      <a:r>
                        <a:rPr lang="fr" sz="1800" b="1" i="0" u="none" baseline="0" dirty="0"/>
                        <a:t>Tous les trois pays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baseline="0" dirty="0"/>
                        <a:t>La supervision du paludisme est souvent intégrée à la supervision globale des services de santé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baseline="0" dirty="0"/>
                        <a:t>Lorsqu'elles sont intégrées, les MII ne constituent souvent pas un élément important de la visite de supervision.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 sz="800" dirty="0"/>
                    </a:p>
                    <a:p>
                      <a:pPr marL="0" lvl="0" indent="0" algn="l" rtl="0">
                        <a:buFontTx/>
                        <a:buNone/>
                        <a:defRPr/>
                      </a:pPr>
                      <a:r>
                        <a:rPr lang="fr" sz="1800" b="1" i="0" u="none" kern="1200" baseline="0" dirty="0">
                          <a:solidFill>
                            <a:schemeClr val="dk1"/>
                          </a:solidFill>
                          <a:latin typeface="+mn-lt"/>
                          <a:ea typeface="+mn-ea"/>
                          <a:cs typeface="+mn-cs"/>
                        </a:rPr>
                        <a:t>Dans certains cas</a:t>
                      </a:r>
                    </a:p>
                    <a:p>
                      <a:pPr marL="285750" indent="-285750" algn="l" rtl="0">
                        <a:buFont typeface="Arial" panose="020B0604020202020204" pitchFamily="34" charset="0"/>
                        <a:buChar char="•"/>
                      </a:pPr>
                      <a:r>
                        <a:rPr lang="fr" b="0" i="0" u="none" baseline="0" dirty="0"/>
                        <a:t>Les partenaires financiers financent et / ou effectuent des visites de supervision spécifiques du paludisme </a:t>
                      </a:r>
                    </a:p>
                    <a:p>
                      <a:pPr marL="285750" indent="-285750" algn="l" rtl="0">
                        <a:buFont typeface="Arial" panose="020B0604020202020204" pitchFamily="34" charset="0"/>
                        <a:buChar char="•"/>
                      </a:pPr>
                      <a:r>
                        <a:rPr lang="fr" b="0" i="0" u="none" baseline="0" dirty="0"/>
                        <a:t>Les contraintes financières réduisent les visites de supervision</a:t>
                      </a:r>
                      <a:endParaRPr lang="fr" sz="800" b="1" dirty="0"/>
                    </a:p>
                  </a:txBody>
                  <a:tcPr/>
                </a:tc>
                <a:tc>
                  <a:txBody>
                    <a:bodyPr/>
                    <a:lstStyle/>
                    <a:p>
                      <a:endParaRPr lang="fr" dirty="0"/>
                    </a:p>
                    <a:p>
                      <a:pPr marL="285750" indent="-285750" algn="l" rtl="0">
                        <a:buFont typeface="Arial" panose="020B0604020202020204" pitchFamily="34" charset="0"/>
                        <a:buChar char="•"/>
                      </a:pPr>
                      <a:r>
                        <a:rPr lang="fr" sz="1700" b="0" i="0" u="none" baseline="0" dirty="0"/>
                        <a:t>Dans le cadre des visites de supervision, incluez le renforcement des compétences du personnel et la pratique pour remplir correctement les formulaires des stocks de MILD et des formes de gestions des données.</a:t>
                      </a:r>
                    </a:p>
                    <a:p>
                      <a:pPr marL="285750" indent="-285750" algn="l" rtl="0">
                        <a:buFont typeface="Arial" panose="020B0604020202020204" pitchFamily="34" charset="0"/>
                        <a:buChar char="•"/>
                      </a:pPr>
                      <a:endParaRPr lang="fr" sz="1700" dirty="0"/>
                    </a:p>
                    <a:p>
                      <a:pPr marL="285750" indent="-285750" algn="l" rtl="0">
                        <a:buFont typeface="Arial" panose="020B0604020202020204" pitchFamily="34" charset="0"/>
                        <a:buChar char="•"/>
                      </a:pPr>
                      <a:r>
                        <a:rPr lang="fr" sz="1700" b="0" i="0" u="none" baseline="0" dirty="0"/>
                        <a:t>Révisez et mettez à jour les listes de contrôle pour assurer une inclusion cohérente de la distribution, des stocks et de la gestion des données de MILD </a:t>
                      </a:r>
                    </a:p>
                    <a:p>
                      <a:pPr marL="285750" indent="-285750" algn="l" rtl="0">
                        <a:buFont typeface="Arial" panose="020B0604020202020204" pitchFamily="34" charset="0"/>
                        <a:buChar char="•"/>
                      </a:pPr>
                      <a:endParaRPr lang="fr" sz="1700" dirty="0"/>
                    </a:p>
                    <a:p>
                      <a:pPr marL="285750" indent="-285750" algn="l" rtl="0">
                        <a:buFont typeface="Arial" panose="020B0604020202020204" pitchFamily="34" charset="0"/>
                        <a:buChar char="•"/>
                      </a:pPr>
                      <a:r>
                        <a:rPr lang="fr" sz="1700" b="0" i="0" u="none" baseline="0" dirty="0"/>
                        <a:t>Incluez des vérifications de données pendant les visites de supervision pour reconsidérer et comparer le nombre de MILD reçues, le nombre distribué, le nombre dans le stock et les nombres de bénéficiaires vus</a:t>
                      </a:r>
                    </a:p>
                    <a:p>
                      <a:pPr marL="285750" indent="-285750" algn="l" rtl="0">
                        <a:buFont typeface="Arial" panose="020B0604020202020204" pitchFamily="34" charset="0"/>
                        <a:buChar char="•"/>
                      </a:pPr>
                      <a:endParaRPr lang="fr" dirty="0"/>
                    </a:p>
                    <a:p>
                      <a:pPr marL="285750" indent="-285750" algn="l" rtl="0">
                        <a:buFont typeface="Arial" panose="020B0604020202020204" pitchFamily="34" charset="0"/>
                        <a:buChar char="•"/>
                      </a:pPr>
                      <a:endParaRPr lang="fr" dirty="0"/>
                    </a:p>
                  </a:txBody>
                  <a:tcPr>
                    <a:solidFill>
                      <a:schemeClr val="accent1">
                        <a:tint val="40000"/>
                        <a:alpha val="40000"/>
                      </a:schemeClr>
                    </a:solidFill>
                  </a:tcPr>
                </a:tc>
                <a:extLst>
                  <a:ext uri="{0D108BD9-81ED-4DB2-BD59-A6C34878D82A}">
                    <a16:rowId xmlns:a16="http://schemas.microsoft.com/office/drawing/2014/main" val="1023111584"/>
                  </a:ext>
                </a:extLst>
              </a:tr>
            </a:tbl>
          </a:graphicData>
        </a:graphic>
      </p:graphicFrame>
      <p:sp>
        <p:nvSpPr>
          <p:cNvPr id="6" name="Horizontal Scroll 5">
            <a:extLst>
              <a:ext uri="{FF2B5EF4-FFF2-40B4-BE49-F238E27FC236}">
                <a16:creationId xmlns:a16="http://schemas.microsoft.com/office/drawing/2014/main" id="{3D191632-7C99-8642-9DD2-5E4332046814}"/>
              </a:ext>
            </a:extLst>
          </p:cNvPr>
          <p:cNvSpPr/>
          <p:nvPr/>
        </p:nvSpPr>
        <p:spPr>
          <a:xfrm>
            <a:off x="1101170" y="4405745"/>
            <a:ext cx="4406277" cy="274548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1" i="0" u="none" strike="noStrike" kern="1200" cap="none" spc="0" normalizeH="0" baseline="0" dirty="0">
                <a:ln>
                  <a:noFill/>
                </a:ln>
                <a:solidFill>
                  <a:srgbClr val="FF920B"/>
                </a:solidFill>
                <a:effectLst/>
                <a:uLnTx/>
                <a:uFillTx/>
                <a:latin typeface="Calibri"/>
                <a:ea typeface="+mn-ea"/>
                <a:cs typeface="+mn-cs"/>
              </a:rPr>
              <a:t>Actions Concrètes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dirty="0">
                <a:ln>
                  <a:noFill/>
                </a:ln>
                <a:solidFill>
                  <a:srgbClr val="FF920B"/>
                </a:solidFill>
                <a:effectLst/>
                <a:uLnTx/>
                <a:uFillTx/>
                <a:latin typeface="Calibri"/>
                <a:ea typeface="+mn-ea"/>
                <a:cs typeface="+mn-cs"/>
              </a:rPr>
              <a:t>Seulement un exemple a été fourni de visites de supervision menant à des actions concrètes avec les rapports de surveillance menant un PNLP à envoyer des instructions actualisées de clarifier l'éligibilité de bénéficiaire</a:t>
            </a:r>
          </a:p>
        </p:txBody>
      </p:sp>
      <p:sp>
        <p:nvSpPr>
          <p:cNvPr id="8" name="Shape 2582">
            <a:extLst>
              <a:ext uri="{FF2B5EF4-FFF2-40B4-BE49-F238E27FC236}">
                <a16:creationId xmlns:a16="http://schemas.microsoft.com/office/drawing/2014/main" id="{CCF38114-BB52-B549-A372-B5534DC70751}"/>
              </a:ext>
            </a:extLst>
          </p:cNvPr>
          <p:cNvSpPr/>
          <p:nvPr/>
        </p:nvSpPr>
        <p:spPr>
          <a:xfrm>
            <a:off x="232400" y="363100"/>
            <a:ext cx="445208" cy="445208"/>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53585F"/>
          </a:solidFill>
          <a:ln w="12700">
            <a:miter lim="400000"/>
          </a:ln>
        </p:spPr>
        <p:txBody>
          <a:bodyPr lIns="76180" tIns="76180" rIns="76180" bIns="7618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defTabSz="91413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0" dirty="0">
              <a:latin typeface="Barlow" panose="00000500000000000000" pitchFamily="2" charset="0"/>
            </a:endParaRPr>
          </a:p>
        </p:txBody>
      </p:sp>
    </p:spTree>
    <p:extLst>
      <p:ext uri="{BB962C8B-B14F-4D97-AF65-F5344CB8AC3E}">
        <p14:creationId xmlns:p14="http://schemas.microsoft.com/office/powerpoint/2010/main" val="3568928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79424B-B502-424A-90C1-098A117284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09A3F6FF-A5A9-FB4C-BCAC-A8D0D5C0C62E}"/>
              </a:ext>
            </a:extLst>
          </p:cNvPr>
          <p:cNvSpPr>
            <a:spLocks noGrp="1"/>
          </p:cNvSpPr>
          <p:nvPr>
            <p:ph type="title"/>
          </p:nvPr>
        </p:nvSpPr>
        <p:spPr>
          <a:xfrm>
            <a:off x="1981200" y="108855"/>
            <a:ext cx="7010400" cy="1006475"/>
          </a:xfrm>
        </p:spPr>
        <p:txBody>
          <a:bodyPr/>
          <a:lstStyle/>
          <a:p>
            <a:pPr algn="l" rtl="0"/>
            <a:r>
              <a:rPr lang="fr" b="0" i="0" u="none" baseline="0" dirty="0"/>
              <a:t>Les Notes du </a:t>
            </a:r>
            <a:r>
              <a:rPr lang="fr" b="0" i="0" u="none" baseline="0" dirty="0" err="1"/>
              <a:t>Webinar</a:t>
            </a:r>
            <a:endParaRPr lang="fr" b="0" i="0" u="none" baseline="0" dirty="0"/>
          </a:p>
        </p:txBody>
      </p:sp>
      <p:sp>
        <p:nvSpPr>
          <p:cNvPr id="7" name="Content Placeholder 2">
            <a:extLst>
              <a:ext uri="{FF2B5EF4-FFF2-40B4-BE49-F238E27FC236}">
                <a16:creationId xmlns:a16="http://schemas.microsoft.com/office/drawing/2014/main" id="{D370A50B-850E-3840-AC49-C2D174FC30DF}"/>
              </a:ext>
            </a:extLst>
          </p:cNvPr>
          <p:cNvSpPr txBox="1">
            <a:spLocks/>
          </p:cNvSpPr>
          <p:nvPr/>
        </p:nvSpPr>
        <p:spPr>
          <a:xfrm>
            <a:off x="533400" y="1667435"/>
            <a:ext cx="8153400" cy="468891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Les </a:t>
            </a:r>
            <a:r>
              <a:rPr lang="en-US" dirty="0" err="1"/>
              <a:t>lignes</a:t>
            </a:r>
            <a:r>
              <a:rPr lang="en-US" dirty="0"/>
              <a:t> de </a:t>
            </a:r>
            <a:r>
              <a:rPr lang="en-US" dirty="0" err="1"/>
              <a:t>chaque</a:t>
            </a:r>
            <a:r>
              <a:rPr lang="en-US" dirty="0"/>
              <a:t> participant </a:t>
            </a:r>
            <a:r>
              <a:rPr lang="en-US" dirty="0" err="1"/>
              <a:t>seront</a:t>
            </a:r>
            <a:r>
              <a:rPr lang="en-US" dirty="0"/>
              <a:t> mises </a:t>
            </a:r>
            <a:r>
              <a:rPr lang="en-US" dirty="0" err="1"/>
              <a:t>en</a:t>
            </a:r>
            <a:r>
              <a:rPr lang="en-US" dirty="0"/>
              <a:t> </a:t>
            </a:r>
            <a:r>
              <a:rPr lang="en-US" dirty="0" err="1"/>
              <a:t>muet</a:t>
            </a:r>
            <a:r>
              <a:rPr lang="en-US" dirty="0"/>
              <a:t> pendant la </a:t>
            </a:r>
            <a:r>
              <a:rPr lang="en-US" dirty="0" err="1"/>
              <a:t>présentation</a:t>
            </a:r>
            <a:r>
              <a:rPr lang="en-US" dirty="0"/>
              <a:t>. </a:t>
            </a:r>
          </a:p>
          <a:p>
            <a:endParaRPr lang="en-US" sz="900" dirty="0"/>
          </a:p>
          <a:p>
            <a:r>
              <a:rPr lang="en-US" dirty="0"/>
              <a:t>Pour poser </a:t>
            </a:r>
            <a:r>
              <a:rPr lang="en-US" dirty="0" err="1"/>
              <a:t>une</a:t>
            </a:r>
            <a:r>
              <a:rPr lang="en-US" dirty="0"/>
              <a:t> question, </a:t>
            </a:r>
            <a:r>
              <a:rPr lang="en-US" dirty="0" err="1"/>
              <a:t>veuillez</a:t>
            </a:r>
            <a:r>
              <a:rPr lang="en-US" dirty="0"/>
              <a:t> </a:t>
            </a:r>
            <a:r>
              <a:rPr lang="en-US" dirty="0" err="1"/>
              <a:t>utiliser</a:t>
            </a:r>
            <a:r>
              <a:rPr lang="en-US" dirty="0"/>
              <a:t> la </a:t>
            </a:r>
            <a:r>
              <a:rPr lang="en-US" dirty="0" err="1"/>
              <a:t>boîte</a:t>
            </a:r>
            <a:r>
              <a:rPr lang="en-US" dirty="0"/>
              <a:t> de discussion. </a:t>
            </a:r>
          </a:p>
          <a:p>
            <a:endParaRPr lang="en-US" sz="1000" dirty="0"/>
          </a:p>
          <a:p>
            <a:r>
              <a:rPr lang="en-US" dirty="0"/>
              <a:t>Nous </a:t>
            </a:r>
            <a:r>
              <a:rPr lang="en-US" dirty="0" err="1"/>
              <a:t>répondrons</a:t>
            </a:r>
            <a:r>
              <a:rPr lang="en-US" dirty="0"/>
              <a:t> aux questions </a:t>
            </a:r>
            <a:r>
              <a:rPr lang="en-US" dirty="0" err="1"/>
              <a:t>à</a:t>
            </a:r>
            <a:r>
              <a:rPr lang="en-US" dirty="0"/>
              <a:t> la fin de la presentation.</a:t>
            </a:r>
          </a:p>
          <a:p>
            <a:endParaRPr lang="en-US" sz="1000" dirty="0"/>
          </a:p>
          <a:p>
            <a:r>
              <a:rPr lang="en-US" dirty="0"/>
              <a:t>Nous </a:t>
            </a:r>
            <a:r>
              <a:rPr lang="en-US" dirty="0" err="1"/>
              <a:t>enregistrons</a:t>
            </a:r>
            <a:r>
              <a:rPr lang="en-US" dirty="0"/>
              <a:t> le </a:t>
            </a:r>
            <a:r>
              <a:rPr lang="en-US" dirty="0" err="1"/>
              <a:t>webinaire</a:t>
            </a:r>
            <a:r>
              <a:rPr lang="en-US" dirty="0"/>
              <a:t> et </a:t>
            </a:r>
            <a:r>
              <a:rPr lang="en-US" dirty="0" err="1"/>
              <a:t>partagerons</a:t>
            </a:r>
            <a:r>
              <a:rPr lang="en-US" dirty="0"/>
              <a:t> </a:t>
            </a:r>
            <a:r>
              <a:rPr lang="en-US" dirty="0" err="1"/>
              <a:t>l'enregistrement</a:t>
            </a:r>
            <a:r>
              <a:rPr lang="en-US" dirty="0"/>
              <a:t> avec </a:t>
            </a:r>
            <a:r>
              <a:rPr lang="en-US" dirty="0" err="1"/>
              <a:t>tous</a:t>
            </a:r>
            <a:r>
              <a:rPr lang="en-US" dirty="0"/>
              <a:t> les participants </a:t>
            </a:r>
            <a:r>
              <a:rPr lang="en-US" dirty="0" err="1"/>
              <a:t>inscrits</a:t>
            </a:r>
            <a:r>
              <a:rPr lang="en-US" dirty="0"/>
              <a:t>. </a:t>
            </a:r>
          </a:p>
          <a:p>
            <a:endParaRPr lang="en-US" sz="1000" dirty="0"/>
          </a:p>
          <a:p>
            <a:r>
              <a:rPr lang="en-US" dirty="0"/>
              <a:t>Si </a:t>
            </a:r>
            <a:r>
              <a:rPr lang="en-US" dirty="0" err="1"/>
              <a:t>vous</a:t>
            </a:r>
            <a:r>
              <a:rPr lang="en-US" dirty="0"/>
              <a:t> </a:t>
            </a:r>
            <a:r>
              <a:rPr lang="en-US" dirty="0" err="1"/>
              <a:t>rencontrez</a:t>
            </a:r>
            <a:r>
              <a:rPr lang="en-US" dirty="0"/>
              <a:t> un </a:t>
            </a:r>
            <a:r>
              <a:rPr lang="en-US" dirty="0" err="1"/>
              <a:t>problème</a:t>
            </a:r>
            <a:r>
              <a:rPr lang="en-US" dirty="0"/>
              <a:t> pour </a:t>
            </a:r>
            <a:r>
              <a:rPr lang="en-US" dirty="0" err="1"/>
              <a:t>vous</a:t>
            </a:r>
            <a:r>
              <a:rPr lang="en-US" dirty="0"/>
              <a:t> connecter au </a:t>
            </a:r>
            <a:r>
              <a:rPr lang="en-US" dirty="0" err="1"/>
              <a:t>webinaire</a:t>
            </a:r>
            <a:r>
              <a:rPr lang="en-US" dirty="0"/>
              <a:t> </a:t>
            </a:r>
            <a:r>
              <a:rPr lang="en-US" dirty="0" err="1"/>
              <a:t>ou</a:t>
            </a:r>
            <a:r>
              <a:rPr lang="en-US" dirty="0"/>
              <a:t> pour assister </a:t>
            </a:r>
            <a:r>
              <a:rPr lang="en-US" dirty="0" err="1"/>
              <a:t>à</a:t>
            </a:r>
            <a:r>
              <a:rPr lang="en-US" dirty="0"/>
              <a:t> la discussion, </a:t>
            </a:r>
            <a:r>
              <a:rPr lang="en-US" dirty="0" err="1"/>
              <a:t>veuillez</a:t>
            </a:r>
            <a:r>
              <a:rPr lang="en-US" dirty="0"/>
              <a:t> </a:t>
            </a:r>
            <a:r>
              <a:rPr lang="en-US" dirty="0" err="1"/>
              <a:t>en</a:t>
            </a:r>
            <a:r>
              <a:rPr lang="en-US" dirty="0"/>
              <a:t> informer Stephen </a:t>
            </a:r>
            <a:r>
              <a:rPr lang="en-US" dirty="0" err="1"/>
              <a:t>Poyer</a:t>
            </a:r>
            <a:r>
              <a:rPr lang="en-US" dirty="0"/>
              <a:t>, via la </a:t>
            </a:r>
            <a:r>
              <a:rPr lang="en-US" dirty="0" err="1"/>
              <a:t>boîte</a:t>
            </a:r>
            <a:r>
              <a:rPr lang="en-US" dirty="0"/>
              <a:t> de discussion.</a:t>
            </a:r>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1839558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extLst>
              <p:ext uri="{D42A27DB-BD31-4B8C-83A1-F6EECF244321}">
                <p14:modId xmlns:p14="http://schemas.microsoft.com/office/powerpoint/2010/main" val="1390862942"/>
              </p:ext>
            </p:extLst>
          </p:nvPr>
        </p:nvGraphicFramePr>
        <p:xfrm>
          <a:off x="0" y="-38100"/>
          <a:ext cx="9144000" cy="6896101"/>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4860324">
                  <a:extLst>
                    <a:ext uri="{9D8B030D-6E8A-4147-A177-3AD203B41FA5}">
                      <a16:colId xmlns:a16="http://schemas.microsoft.com/office/drawing/2014/main" val="3822792111"/>
                    </a:ext>
                  </a:extLst>
                </a:gridCol>
                <a:gridCol w="3418703">
                  <a:extLst>
                    <a:ext uri="{9D8B030D-6E8A-4147-A177-3AD203B41FA5}">
                      <a16:colId xmlns:a16="http://schemas.microsoft.com/office/drawing/2014/main" val="360488284"/>
                    </a:ext>
                  </a:extLst>
                </a:gridCol>
              </a:tblGrid>
              <a:tr h="537068">
                <a:tc rowSpan="2">
                  <a:txBody>
                    <a:bodyPr/>
                    <a:lstStyle/>
                    <a:p>
                      <a:pPr marL="2120900" marR="0" lvl="0" indent="0" algn="l" defTabSz="914400" rtl="0" eaLnBrk="1" fontAlgn="auto" latinLnBrk="0" hangingPunct="1">
                        <a:lnSpc>
                          <a:spcPct val="100000"/>
                        </a:lnSpc>
                        <a:spcBef>
                          <a:spcPts val="0"/>
                        </a:spcBef>
                        <a:spcAft>
                          <a:spcPts val="0"/>
                        </a:spcAft>
                        <a:buClrTx/>
                        <a:buSzTx/>
                        <a:buFontTx/>
                        <a:buNone/>
                        <a:tabLst/>
                        <a:defRPr/>
                      </a:pPr>
                      <a:r>
                        <a:rPr lang="fr" sz="2000" b="1" i="0" u="none" baseline="0" dirty="0"/>
                        <a:t>Gestion des Données  </a:t>
                      </a:r>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0bservations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 Recommandations</a:t>
                      </a:r>
                    </a:p>
                  </a:txBody>
                  <a:tcPr anchor="ctr"/>
                </a:tc>
                <a:extLst>
                  <a:ext uri="{0D108BD9-81ED-4DB2-BD59-A6C34878D82A}">
                    <a16:rowId xmlns:a16="http://schemas.microsoft.com/office/drawing/2014/main" val="2348139889"/>
                  </a:ext>
                </a:extLst>
              </a:tr>
              <a:tr h="6359033">
                <a:tc vMerge="1">
                  <a:txBody>
                    <a:bodyPr/>
                    <a:lstStyle/>
                    <a:p>
                      <a:endParaRPr lang="fr"/>
                    </a:p>
                  </a:txBody>
                  <a:tcPr/>
                </a:tc>
                <a:tc>
                  <a:txBody>
                    <a:bodyPr/>
                    <a:lstStyle/>
                    <a:p>
                      <a:pPr marL="0" indent="0" algn="l" rtl="0">
                        <a:buFontTx/>
                        <a:buNone/>
                      </a:pPr>
                      <a:r>
                        <a:rPr lang="fr" sz="2000" b="1" i="0" u="none" baseline="0" dirty="0"/>
                        <a:t>Tous les trois pays </a:t>
                      </a:r>
                    </a:p>
                    <a:p>
                      <a:pPr marL="285750" indent="-285750" algn="l" rtl="0">
                        <a:buFont typeface="Arial" panose="020B0604020202020204" pitchFamily="34" charset="0"/>
                        <a:buChar char="•"/>
                      </a:pPr>
                      <a:r>
                        <a:rPr lang="fr" sz="1600" b="0" i="0" u="none" baseline="0" dirty="0"/>
                        <a:t>Plusieurs outils de gestion de stock de MII sont en place, mais pas les instructions écrites sur la façon comment les utiliser</a:t>
                      </a:r>
                    </a:p>
                    <a:p>
                      <a:pPr marL="285750" indent="-285750" algn="l" rtl="0">
                        <a:buFont typeface="Arial" panose="020B0604020202020204" pitchFamily="34" charset="0"/>
                        <a:buChar char="•"/>
                      </a:pPr>
                      <a:r>
                        <a:rPr lang="fr" sz="1600" b="0" i="0" u="none" baseline="0" dirty="0"/>
                        <a:t>Certains outils sont développés séparément par chaque centre de santé et manquent d'harmonisation</a:t>
                      </a:r>
                    </a:p>
                    <a:p>
                      <a:pPr marL="285750" indent="-285750" algn="l" rtl="0">
                        <a:buFont typeface="Arial" panose="020B0604020202020204" pitchFamily="34" charset="0"/>
                        <a:buChar char="•"/>
                      </a:pPr>
                      <a:r>
                        <a:rPr lang="fr" sz="1600" b="0" i="0" u="none" baseline="0" dirty="0"/>
                        <a:t>Des incohérences dans les données ont été constatées dans les outils de suivi, ce qui a réduit la confiance des parties prenantes dans la qualité et l’exactitude des données de MII</a:t>
                      </a:r>
                    </a:p>
                    <a:p>
                      <a:pPr marL="285750" indent="-285750" algn="l" rtl="0">
                        <a:buFont typeface="Arial" panose="020B0604020202020204" pitchFamily="34" charset="0"/>
                        <a:buChar char="•"/>
                      </a:pPr>
                      <a:endParaRPr lang="fr" sz="1200" dirty="0"/>
                    </a:p>
                    <a:p>
                      <a:pPr marL="0" indent="0" algn="l" rtl="0">
                        <a:buFontTx/>
                        <a:buNone/>
                      </a:pPr>
                      <a:r>
                        <a:rPr lang="fr" sz="2000" b="1" i="0" u="none" baseline="0" dirty="0"/>
                        <a:t>Dans certains cas</a:t>
                      </a:r>
                    </a:p>
                    <a:p>
                      <a:pPr marL="285750" indent="-285750" algn="l" rtl="0">
                        <a:buFont typeface="Arial" panose="020B0604020202020204" pitchFamily="34" charset="0"/>
                        <a:buChar char="•"/>
                      </a:pPr>
                      <a:r>
                        <a:rPr lang="fr" sz="1600" b="0" i="0" u="none" baseline="0" dirty="0"/>
                        <a:t>Les réunions de validation des données réconcilient les données sur le paludisme, y compris le stock de MII et les données de distribution. </a:t>
                      </a:r>
                    </a:p>
                    <a:p>
                      <a:pPr marL="285750" indent="-285750" algn="l" rtl="0">
                        <a:buFont typeface="Arial" panose="020B0604020202020204" pitchFamily="34" charset="0"/>
                        <a:buChar char="•"/>
                      </a:pPr>
                      <a:r>
                        <a:rPr lang="fr" sz="1600" b="0" i="0" u="none" baseline="0" dirty="0"/>
                        <a:t>Les données MII rapportées dans les rapports mensuels ne sont pas utilisées pour informer le réapprovisionnement en MII.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 sz="1200" dirty="0"/>
                    </a:p>
                    <a:p>
                      <a:pPr marL="0" lvl="0" indent="0" algn="l" rtl="0">
                        <a:buFontTx/>
                        <a:buNone/>
                        <a:defRPr/>
                      </a:pPr>
                      <a:r>
                        <a:rPr lang="fr" sz="2000" b="1" i="0" u="none" kern="1200" baseline="0" dirty="0">
                          <a:solidFill>
                            <a:schemeClr val="dk1"/>
                          </a:solidFill>
                          <a:latin typeface="+mn-lt"/>
                          <a:ea typeface="+mn-ea"/>
                          <a:cs typeface="+mn-cs"/>
                        </a:rPr>
                        <a:t>Dans un pays</a:t>
                      </a:r>
                    </a:p>
                    <a:p>
                      <a:pPr marL="285750" lvl="0" indent="-285750" algn="l" rtl="0">
                        <a:buFont typeface="Arial" panose="020B0604020202020204" pitchFamily="34" charset="0"/>
                        <a:buChar char="•"/>
                        <a:defRPr/>
                      </a:pPr>
                      <a:r>
                        <a:rPr lang="fr" sz="1600" b="0" i="0" u="none" baseline="0" dirty="0"/>
                        <a:t>Les contrôles de cohérence DHIS2 peuvent détecter certains de ces problèmes d’incohérence des données</a:t>
                      </a:r>
                    </a:p>
                    <a:p>
                      <a:pPr marL="0" indent="0" algn="l" rtl="0">
                        <a:buFontTx/>
                        <a:buNone/>
                      </a:pPr>
                      <a:endParaRPr lang="fr" sz="800" b="1" dirty="0"/>
                    </a:p>
                  </a:txBody>
                  <a:tcPr/>
                </a:tc>
                <a:tc>
                  <a:txBody>
                    <a:bodyPr/>
                    <a:lstStyle/>
                    <a:p>
                      <a:endParaRPr lang="fr" dirty="0"/>
                    </a:p>
                    <a:p>
                      <a:endParaRPr lang="fr" dirty="0"/>
                    </a:p>
                    <a:p>
                      <a:endParaRPr lang="fr" dirty="0"/>
                    </a:p>
                    <a:p>
                      <a:endParaRPr lang="fr" dirty="0"/>
                    </a:p>
                    <a:p>
                      <a:endParaRPr lang="fr" dirty="0"/>
                    </a:p>
                    <a:p>
                      <a:endParaRPr lang="fr" dirty="0"/>
                    </a:p>
                    <a:p>
                      <a:endParaRPr lang="fr" dirty="0"/>
                    </a:p>
                    <a:p>
                      <a:pPr marL="285750" indent="-285750" algn="l" rtl="0">
                        <a:buFont typeface="Arial" panose="020B0604020202020204" pitchFamily="34" charset="0"/>
                        <a:buChar char="•"/>
                      </a:pPr>
                      <a:endParaRPr lang="fr" dirty="0"/>
                    </a:p>
                    <a:p>
                      <a:pPr marL="285750" indent="-285750" algn="l" rtl="0">
                        <a:buFont typeface="Arial" panose="020B0604020202020204" pitchFamily="34" charset="0"/>
                        <a:buChar char="•"/>
                      </a:pPr>
                      <a:endParaRPr lang="fr" sz="1800" dirty="0"/>
                    </a:p>
                    <a:p>
                      <a:pPr marL="285750" indent="-285750" algn="l" rtl="0">
                        <a:buFont typeface="Arial" panose="020B0604020202020204" pitchFamily="34" charset="0"/>
                        <a:buChar char="•"/>
                      </a:pPr>
                      <a:endParaRPr lang="fr" sz="800" dirty="0"/>
                    </a:p>
                    <a:p>
                      <a:pPr marL="285750" indent="-285750" algn="l" rtl="0">
                        <a:buFont typeface="Arial" panose="020B0604020202020204" pitchFamily="34" charset="0"/>
                        <a:buChar char="•"/>
                      </a:pPr>
                      <a:r>
                        <a:rPr lang="fr" sz="1800" b="0" i="0" u="none" baseline="0" dirty="0"/>
                        <a:t>Effectuez un audit des données des outils de collecte de données disponibles de MII</a:t>
                      </a:r>
                    </a:p>
                    <a:p>
                      <a:pPr marL="285750" indent="-285750" algn="l" rtl="0">
                        <a:buFont typeface="Arial" panose="020B0604020202020204" pitchFamily="34" charset="0"/>
                        <a:buChar char="•"/>
                      </a:pPr>
                      <a:r>
                        <a:rPr lang="fr" sz="1800" b="0" i="0" u="none" baseline="0" dirty="0"/>
                        <a:t>Rationalisez le nombre d’outils pour suivre le stock et la distribution de MII </a:t>
                      </a:r>
                    </a:p>
                    <a:p>
                      <a:pPr marL="285750" indent="-285750" algn="l" rtl="0">
                        <a:buFont typeface="Arial" panose="020B0604020202020204" pitchFamily="34" charset="0"/>
                        <a:buChar char="•"/>
                      </a:pPr>
                      <a:r>
                        <a:rPr lang="fr" sz="1800" b="0" i="0" u="none" baseline="0" dirty="0"/>
                        <a:t>Assurez la disponibilité des outils de collecte de données standards de MII</a:t>
                      </a:r>
                    </a:p>
                    <a:p>
                      <a:pPr marL="285750" indent="-285750" algn="l" rtl="0">
                        <a:buFont typeface="Arial" panose="020B0604020202020204" pitchFamily="34" charset="0"/>
                        <a:buChar char="•"/>
                      </a:pPr>
                      <a:r>
                        <a:rPr lang="fr" sz="1800" b="0" i="0" u="none" baseline="0" dirty="0"/>
                        <a:t>Favorisez l’utilisation des données </a:t>
                      </a:r>
                    </a:p>
                  </a:txBody>
                  <a:tcPr>
                    <a:solidFill>
                      <a:schemeClr val="accent1">
                        <a:tint val="40000"/>
                        <a:alpha val="40000"/>
                      </a:schemeClr>
                    </a:solidFill>
                  </a:tcPr>
                </a:tc>
                <a:extLst>
                  <a:ext uri="{0D108BD9-81ED-4DB2-BD59-A6C34878D82A}">
                    <a16:rowId xmlns:a16="http://schemas.microsoft.com/office/drawing/2014/main" val="1023111584"/>
                  </a:ext>
                </a:extLst>
              </a:tr>
            </a:tbl>
          </a:graphicData>
        </a:graphic>
      </p:graphicFrame>
      <p:sp>
        <p:nvSpPr>
          <p:cNvPr id="6" name="Rounded Rectangular Callout 5">
            <a:extLst>
              <a:ext uri="{FF2B5EF4-FFF2-40B4-BE49-F238E27FC236}">
                <a16:creationId xmlns:a16="http://schemas.microsoft.com/office/drawing/2014/main" id="{7548B684-3136-3E42-8690-459E5E90EB4E}"/>
              </a:ext>
            </a:extLst>
          </p:cNvPr>
          <p:cNvSpPr/>
          <p:nvPr/>
        </p:nvSpPr>
        <p:spPr>
          <a:xfrm>
            <a:off x="5619307" y="625465"/>
            <a:ext cx="3429000" cy="191364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1" i="0" u="none" strike="noStrike" kern="1200" cap="none" spc="0" normalizeH="0" baseline="0" dirty="0">
                <a:ln>
                  <a:noFill/>
                </a:ln>
                <a:solidFill>
                  <a:srgbClr val="7030A0"/>
                </a:solidFill>
                <a:effectLst/>
                <a:uLnTx/>
                <a:uFillTx/>
                <a:latin typeface="Calibri"/>
                <a:ea typeface="+mn-ea"/>
                <a:cs typeface="+mn-cs"/>
              </a:rPr>
              <a:t>  Idée innovante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800" b="1" i="0" u="none" strike="noStrike" kern="1200" cap="none" spc="0" normalizeH="0" baseline="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400" b="0" i="0" u="none" strike="noStrike" kern="1200" cap="none" spc="0" normalizeH="0" baseline="0" dirty="0">
                <a:ln>
                  <a:noFill/>
                </a:ln>
                <a:solidFill>
                  <a:srgbClr val="7030A0"/>
                </a:solidFill>
                <a:effectLst/>
                <a:uLnTx/>
                <a:uFillTx/>
                <a:latin typeface="Calibri"/>
                <a:ea typeface="+mn-ea"/>
                <a:cs typeface="+mn-cs"/>
              </a:rPr>
              <a:t>Le Niger envisage de tirer parti d’un processus de résultats rapide d’indicateurs et d’inclure deux indicateurs pour suivre la distribution des MII et motiver les prestataires.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1" i="0" u="none" strike="noStrike" kern="1200" cap="none" spc="0" normalizeH="0" baseline="0" noProof="0" dirty="0">
              <a:ln>
                <a:noFill/>
              </a:ln>
              <a:solidFill>
                <a:srgbClr val="FF920B"/>
              </a:solidFill>
              <a:effectLst/>
              <a:uLnTx/>
              <a:uFillTx/>
              <a:latin typeface="Calibri"/>
              <a:ea typeface="+mn-ea"/>
              <a:cs typeface="+mn-cs"/>
            </a:endParaRPr>
          </a:p>
        </p:txBody>
      </p:sp>
      <p:pic>
        <p:nvPicPr>
          <p:cNvPr id="10" name="Graphic 42">
            <a:extLst>
              <a:ext uri="{FF2B5EF4-FFF2-40B4-BE49-F238E27FC236}">
                <a16:creationId xmlns:a16="http://schemas.microsoft.com/office/drawing/2014/main" id="{22B60DB9-6277-9045-B54B-03BE0F95C872}"/>
              </a:ext>
            </a:extLst>
          </p:cNvPr>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54269" y="642311"/>
            <a:ext cx="410312" cy="4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546">
            <a:extLst>
              <a:ext uri="{FF2B5EF4-FFF2-40B4-BE49-F238E27FC236}">
                <a16:creationId xmlns:a16="http://schemas.microsoft.com/office/drawing/2014/main" id="{B38E72CA-4712-D245-827F-4D0A4B4BCEAB}"/>
              </a:ext>
            </a:extLst>
          </p:cNvPr>
          <p:cNvSpPr/>
          <p:nvPr/>
        </p:nvSpPr>
        <p:spPr>
          <a:xfrm>
            <a:off x="208328" y="369172"/>
            <a:ext cx="445208" cy="36426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53585F"/>
          </a:solidFill>
          <a:ln w="12700">
            <a:miter lim="400000"/>
          </a:ln>
        </p:spPr>
        <p:txBody>
          <a:bodyPr lIns="76180" tIns="76180" rIns="76180" bIns="7618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defTabSz="91413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0">
              <a:latin typeface="Barlow" panose="00000500000000000000" pitchFamily="2" charset="0"/>
            </a:endParaRPr>
          </a:p>
        </p:txBody>
      </p:sp>
    </p:spTree>
    <p:extLst>
      <p:ext uri="{BB962C8B-B14F-4D97-AF65-F5344CB8AC3E}">
        <p14:creationId xmlns:p14="http://schemas.microsoft.com/office/powerpoint/2010/main" val="1306449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extLst>
              <p:ext uri="{D42A27DB-BD31-4B8C-83A1-F6EECF244321}">
                <p14:modId xmlns:p14="http://schemas.microsoft.com/office/powerpoint/2010/main" val="1246109192"/>
              </p:ext>
            </p:extLst>
          </p:nvPr>
        </p:nvGraphicFramePr>
        <p:xfrm>
          <a:off x="0" y="-149225"/>
          <a:ext cx="9144000" cy="7006735"/>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4773827">
                  <a:extLst>
                    <a:ext uri="{9D8B030D-6E8A-4147-A177-3AD203B41FA5}">
                      <a16:colId xmlns:a16="http://schemas.microsoft.com/office/drawing/2014/main" val="3822792111"/>
                    </a:ext>
                  </a:extLst>
                </a:gridCol>
                <a:gridCol w="3505200">
                  <a:extLst>
                    <a:ext uri="{9D8B030D-6E8A-4147-A177-3AD203B41FA5}">
                      <a16:colId xmlns:a16="http://schemas.microsoft.com/office/drawing/2014/main" val="360488284"/>
                    </a:ext>
                  </a:extLst>
                </a:gridCol>
              </a:tblGrid>
              <a:tr h="647702">
                <a:tc rowSpan="2">
                  <a:txBody>
                    <a:bodyPr/>
                    <a:lstStyle/>
                    <a:p>
                      <a:pPr marL="2274888" marR="0" lvl="0" indent="0" algn="l" defTabSz="914400" rtl="0" eaLnBrk="1" fontAlgn="auto" latinLnBrk="0" hangingPunct="1">
                        <a:lnSpc>
                          <a:spcPct val="100000"/>
                        </a:lnSpc>
                        <a:spcBef>
                          <a:spcPts val="0"/>
                        </a:spcBef>
                        <a:spcAft>
                          <a:spcPts val="0"/>
                        </a:spcAft>
                        <a:buClrTx/>
                        <a:buSzTx/>
                        <a:buFontTx/>
                        <a:buNone/>
                        <a:tabLst/>
                        <a:defRPr/>
                      </a:pPr>
                      <a:r>
                        <a:rPr lang="fr" sz="2000" b="1" i="0" u="none" baseline="0" dirty="0"/>
                        <a:t>Communication  </a:t>
                      </a:r>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Remarques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t> Recommandations</a:t>
                      </a:r>
                    </a:p>
                  </a:txBody>
                  <a:tcPr anchor="ctr"/>
                </a:tc>
                <a:extLst>
                  <a:ext uri="{0D108BD9-81ED-4DB2-BD59-A6C34878D82A}">
                    <a16:rowId xmlns:a16="http://schemas.microsoft.com/office/drawing/2014/main" val="2348139889"/>
                  </a:ext>
                </a:extLst>
              </a:tr>
              <a:tr h="6359033">
                <a:tc vMerge="1">
                  <a:txBody>
                    <a:bodyPr/>
                    <a:lstStyle/>
                    <a:p>
                      <a:endParaRPr lang="fr"/>
                    </a:p>
                  </a:txBody>
                  <a:tcPr/>
                </a:tc>
                <a:tc>
                  <a:txBody>
                    <a:bodyPr/>
                    <a:lstStyle/>
                    <a:p>
                      <a:pPr marL="0" indent="0" algn="l" rtl="0">
                        <a:buFontTx/>
                        <a:buNone/>
                      </a:pPr>
                      <a:r>
                        <a:rPr lang="fr" sz="2000" b="1" i="0" u="none" baseline="0" dirty="0"/>
                        <a:t>Tous les trois pays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2000" b="0" i="0" u="none" baseline="0" dirty="0"/>
                        <a:t>Des outils de communication non disponibles dans les centres de santé ou pour les ASC pour promouvoir l’utilisation de MII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2000" b="0" i="0" u="none" baseline="0" dirty="0"/>
                        <a:t>Les chefs traditionnels et religieux ont été identifiés comme des personnes influentes pour promouvoir les comportements liés à la santé, y compris l'utilisation des MII. Plusieurs directeurs des centres de santé ont indiqué, par exemple, qu’ils tiennent des réunions avec les leader et/ou les contactent lorsque des cas de paludisme sévère au centre de santé</a:t>
                      </a:r>
                    </a:p>
                    <a:p>
                      <a:pPr marL="0" indent="0" algn="l" rtl="0">
                        <a:buFontTx/>
                        <a:buNone/>
                      </a:pPr>
                      <a:endParaRPr lang="fr" sz="800" dirty="0"/>
                    </a:p>
                    <a:p>
                      <a:pPr marL="0" lvl="0" indent="0" algn="l" rtl="0">
                        <a:buFontTx/>
                        <a:buNone/>
                        <a:defRPr/>
                      </a:pPr>
                      <a:r>
                        <a:rPr lang="fr" sz="2000" b="1" i="0" u="none" kern="1200" baseline="0" dirty="0">
                          <a:solidFill>
                            <a:schemeClr val="dk1"/>
                          </a:solidFill>
                          <a:latin typeface="+mn-lt"/>
                          <a:ea typeface="+mn-ea"/>
                          <a:cs typeface="+mn-cs"/>
                        </a:rPr>
                        <a:t>Dans certains cas</a:t>
                      </a:r>
                    </a:p>
                    <a:p>
                      <a:pPr marL="285750" indent="-285750" algn="l" rtl="0">
                        <a:buFont typeface="Arial" panose="020B0604020202020204" pitchFamily="34" charset="0"/>
                        <a:buChar char="•"/>
                      </a:pPr>
                      <a:r>
                        <a:rPr lang="fr" sz="2000" b="0" i="0" u="none" baseline="0" dirty="0"/>
                        <a:t>Peu de centres de santé avaient des affiches favorisant l’utilisation de MII</a:t>
                      </a:r>
                    </a:p>
                  </a:txBody>
                  <a:tcPr/>
                </a:tc>
                <a:tc>
                  <a:txBody>
                    <a:bodyPr/>
                    <a:lstStyle/>
                    <a:p>
                      <a:endParaRPr lang="fr" dirty="0"/>
                    </a:p>
                    <a:p>
                      <a:endParaRPr lang="fr" dirty="0"/>
                    </a:p>
                    <a:p>
                      <a:endParaRPr lang="fr" dirty="0"/>
                    </a:p>
                    <a:p>
                      <a:endParaRPr lang="fr" dirty="0"/>
                    </a:p>
                    <a:p>
                      <a:endParaRPr lang="fr" dirty="0"/>
                    </a:p>
                    <a:p>
                      <a:endParaRPr lang="fr" dirty="0"/>
                    </a:p>
                    <a:p>
                      <a:endParaRPr lang="fr" dirty="0"/>
                    </a:p>
                    <a:p>
                      <a:endParaRPr lang="fr" dirty="0"/>
                    </a:p>
                    <a:p>
                      <a:pPr marL="285750" indent="-285750" algn="l" rtl="0">
                        <a:buFont typeface="Arial" panose="020B0604020202020204" pitchFamily="34" charset="0"/>
                        <a:buChar char="•"/>
                      </a:pPr>
                      <a:endParaRPr lang="fr" dirty="0"/>
                    </a:p>
                    <a:p>
                      <a:pPr marL="285750" indent="-285750" algn="l" rtl="0">
                        <a:buFont typeface="Arial" panose="020B0604020202020204" pitchFamily="34" charset="0"/>
                        <a:buChar char="•"/>
                      </a:pPr>
                      <a:endParaRPr lang="fr" dirty="0"/>
                    </a:p>
                    <a:p>
                      <a:pPr marL="285750" indent="-285750" algn="l" rtl="0">
                        <a:buFont typeface="Arial" panose="020B0604020202020204" pitchFamily="34" charset="0"/>
                        <a:buChar char="•"/>
                      </a:pPr>
                      <a:endParaRPr lang="fr" sz="800" dirty="0"/>
                    </a:p>
                    <a:p>
                      <a:pPr marL="285750" indent="-285750" algn="l" rtl="0">
                        <a:buFont typeface="Arial" panose="020B0604020202020204" pitchFamily="34" charset="0"/>
                        <a:buChar char="•"/>
                      </a:pPr>
                      <a:r>
                        <a:rPr lang="fr" sz="1600" b="0" i="0" u="none" baseline="0" dirty="0"/>
                        <a:t>Renforcez la coordination et élaborez des messages et des plans d’utilisation stratégique des MII pour les fournisseurs CPN, PEV, et les ASC </a:t>
                      </a:r>
                    </a:p>
                    <a:p>
                      <a:pPr marL="285750" indent="-285750" algn="l" rtl="0">
                        <a:buFont typeface="Arial" panose="020B0604020202020204" pitchFamily="34" charset="0"/>
                        <a:buChar char="•"/>
                      </a:pPr>
                      <a:r>
                        <a:rPr lang="fr" sz="1600" b="0" i="0" u="none" baseline="0" dirty="0"/>
                        <a:t>Mettez à jour, produisez et distribuez des outils de communication du paludisme et des job aides</a:t>
                      </a:r>
                    </a:p>
                    <a:p>
                      <a:pPr marL="285750" indent="-285750" algn="l" rtl="0">
                        <a:buFont typeface="Arial" panose="020B0604020202020204" pitchFamily="34" charset="0"/>
                        <a:buChar char="•"/>
                      </a:pPr>
                      <a:r>
                        <a:rPr lang="fr" sz="1600" b="0" i="0" u="none" baseline="0" dirty="0"/>
                        <a:t>Incluez les personnes influentes communautaires dans la planification des communications et le développement de messages </a:t>
                      </a:r>
                    </a:p>
                  </a:txBody>
                  <a:tcPr>
                    <a:solidFill>
                      <a:schemeClr val="accent1">
                        <a:tint val="40000"/>
                        <a:alpha val="40000"/>
                      </a:schemeClr>
                    </a:solidFill>
                  </a:tcPr>
                </a:tc>
                <a:extLst>
                  <a:ext uri="{0D108BD9-81ED-4DB2-BD59-A6C34878D82A}">
                    <a16:rowId xmlns:a16="http://schemas.microsoft.com/office/drawing/2014/main" val="1023111584"/>
                  </a:ext>
                </a:extLst>
              </a:tr>
            </a:tbl>
          </a:graphicData>
        </a:graphic>
      </p:graphicFrame>
      <p:sp>
        <p:nvSpPr>
          <p:cNvPr id="6" name="Horizontal Scroll 5">
            <a:extLst>
              <a:ext uri="{FF2B5EF4-FFF2-40B4-BE49-F238E27FC236}">
                <a16:creationId xmlns:a16="http://schemas.microsoft.com/office/drawing/2014/main" id="{C7148269-C95B-5743-AF0D-D900C18F40A4}"/>
              </a:ext>
            </a:extLst>
          </p:cNvPr>
          <p:cNvSpPr/>
          <p:nvPr/>
        </p:nvSpPr>
        <p:spPr>
          <a:xfrm>
            <a:off x="5582083" y="-31909"/>
            <a:ext cx="3232299" cy="3498112"/>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1" i="0" u="none" strike="noStrike" kern="1200" cap="none" spc="0" normalizeH="0" baseline="0" dirty="0">
                <a:ln>
                  <a:noFill/>
                </a:ln>
                <a:solidFill>
                  <a:srgbClr val="0070C0"/>
                </a:solidFill>
                <a:effectLst/>
                <a:uLnTx/>
                <a:uFillTx/>
                <a:latin typeface="Calibri"/>
                <a:ea typeface="+mn-ea"/>
                <a:cs typeface="+mn-cs"/>
              </a:rPr>
              <a:t>Preuve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800" b="1" i="0" u="none" strike="noStrike" kern="1200" cap="none" spc="0" normalizeH="0" baseline="0" dirty="0">
              <a:ln>
                <a:noFill/>
              </a:ln>
              <a:solidFill>
                <a:srgbClr val="0070C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400" b="0" i="0" u="none" strike="noStrike" kern="1200" cap="none" spc="0" normalizeH="0" baseline="0" dirty="0">
                <a:ln>
                  <a:noFill/>
                </a:ln>
                <a:solidFill>
                  <a:srgbClr val="0070C0"/>
                </a:solidFill>
                <a:effectLst/>
                <a:uLnTx/>
                <a:uFillTx/>
                <a:latin typeface="Calibri"/>
                <a:ea typeface="+mn-ea"/>
                <a:cs typeface="+mn-cs"/>
              </a:rPr>
              <a:t>Le ratio de l’utilisation de MII </a:t>
            </a:r>
            <a:r>
              <a:rPr lang="fr" sz="1400" dirty="0">
                <a:solidFill>
                  <a:srgbClr val="0070C0"/>
                </a:solidFill>
                <a:latin typeface="Calibri"/>
              </a:rPr>
              <a:t>par </a:t>
            </a:r>
            <a:r>
              <a:rPr kumimoji="0" lang="fr" sz="1400" b="0" i="0" u="none" strike="noStrike" kern="1200" cap="none" spc="0" normalizeH="0" baseline="0" dirty="0">
                <a:ln>
                  <a:noFill/>
                </a:ln>
                <a:solidFill>
                  <a:srgbClr val="0070C0"/>
                </a:solidFill>
                <a:effectLst/>
                <a:uLnTx/>
                <a:uFillTx/>
                <a:latin typeface="Calibri"/>
                <a:ea typeface="+mn-ea"/>
                <a:cs typeface="+mn-cs"/>
              </a:rPr>
              <a:t>rapport </a:t>
            </a:r>
            <a:r>
              <a:rPr lang="fr" sz="1400" dirty="0">
                <a:solidFill>
                  <a:srgbClr val="0070C0"/>
                </a:solidFill>
                <a:latin typeface="Calibri"/>
              </a:rPr>
              <a:t>à l</a:t>
            </a:r>
            <a:r>
              <a:rPr kumimoji="0" lang="fr" sz="1400" b="0" i="0" u="none" strike="noStrike" kern="1200" cap="none" spc="0" normalizeH="0" baseline="0" dirty="0">
                <a:ln>
                  <a:noFill/>
                </a:ln>
                <a:solidFill>
                  <a:srgbClr val="0070C0"/>
                </a:solidFill>
                <a:effectLst/>
                <a:uLnTx/>
                <a:uFillTx/>
                <a:latin typeface="Calibri"/>
                <a:ea typeface="+mn-ea"/>
                <a:cs typeface="+mn-cs"/>
              </a:rPr>
              <a:t>'accès est 0,8 (bien) ou au-dessus au Burkina Faso ; 0.7 (légèrement au-dessous de la cible) dans l’</a:t>
            </a:r>
            <a:r>
              <a:rPr kumimoji="0" lang="fr" sz="1400" b="0" i="0" u="none" strike="noStrike" kern="1200" cap="none" spc="0" normalizeH="0" baseline="0" dirty="0" err="1">
                <a:ln>
                  <a:noFill/>
                </a:ln>
                <a:solidFill>
                  <a:srgbClr val="0070C0"/>
                </a:solidFill>
                <a:effectLst/>
                <a:uLnTx/>
                <a:uFillTx/>
                <a:latin typeface="Calibri"/>
                <a:ea typeface="+mn-ea"/>
                <a:cs typeface="+mn-cs"/>
              </a:rPr>
              <a:t>extrème</a:t>
            </a:r>
            <a:r>
              <a:rPr kumimoji="0" lang="fr" sz="1400" b="0" i="0" u="none" strike="noStrike" kern="1200" cap="none" spc="0" normalizeH="0" baseline="0" dirty="0">
                <a:ln>
                  <a:noFill/>
                </a:ln>
                <a:solidFill>
                  <a:srgbClr val="0070C0"/>
                </a:solidFill>
                <a:effectLst/>
                <a:uLnTx/>
                <a:uFillTx/>
                <a:latin typeface="Calibri"/>
                <a:ea typeface="+mn-ea"/>
                <a:cs typeface="+mn-cs"/>
              </a:rPr>
              <a:t> nord du Cameroun ; 0,84 (bien) au nord ; et bas au Niger (0.26-0.66). </a:t>
            </a:r>
            <a:r>
              <a:rPr kumimoji="0" lang="fr" sz="1400" b="0" i="1" u="none" strike="noStrike" kern="1200" cap="none" spc="0" normalizeH="0" baseline="0" dirty="0">
                <a:ln>
                  <a:noFill/>
                </a:ln>
                <a:solidFill>
                  <a:srgbClr val="0070C0"/>
                </a:solidFill>
                <a:effectLst/>
                <a:uLnTx/>
                <a:uFillTx/>
                <a:latin typeface="Calibri"/>
                <a:ea typeface="+mn-ea"/>
                <a:cs typeface="+mn-cs"/>
              </a:rPr>
              <a:t> Les perceptions</a:t>
            </a:r>
            <a:r>
              <a:rPr kumimoji="0" lang="fr" sz="1400" b="0" i="0" u="none" strike="noStrike" kern="1200" cap="none" spc="0" normalizeH="0" baseline="0" dirty="0">
                <a:ln>
                  <a:noFill/>
                </a:ln>
                <a:solidFill>
                  <a:srgbClr val="0070C0"/>
                </a:solidFill>
                <a:effectLst/>
                <a:uLnTx/>
                <a:uFillTx/>
                <a:latin typeface="Calibri"/>
                <a:ea typeface="+mn-ea"/>
                <a:cs typeface="+mn-cs"/>
              </a:rPr>
              <a:t> cependant, sont qu’il existe partout des problèmes importants d’utilisation des MII. </a:t>
            </a:r>
          </a:p>
        </p:txBody>
      </p:sp>
      <p:sp>
        <p:nvSpPr>
          <p:cNvPr id="8" name="Shape 2637">
            <a:extLst>
              <a:ext uri="{FF2B5EF4-FFF2-40B4-BE49-F238E27FC236}">
                <a16:creationId xmlns:a16="http://schemas.microsoft.com/office/drawing/2014/main" id="{A89FC615-97FF-CA4E-BFFA-DC4A8636FF37}"/>
              </a:ext>
            </a:extLst>
          </p:cNvPr>
          <p:cNvSpPr/>
          <p:nvPr/>
        </p:nvSpPr>
        <p:spPr>
          <a:xfrm>
            <a:off x="263516" y="289382"/>
            <a:ext cx="310438" cy="569134"/>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53585F"/>
          </a:solidFill>
          <a:ln w="12700">
            <a:miter lim="400000"/>
          </a:ln>
        </p:spPr>
        <p:txBody>
          <a:bodyPr lIns="57150" tIns="57150" rIns="57150" bIns="57150" anchor="ctr"/>
          <a:lstStyle/>
          <a:p>
            <a:pPr defTabSz="68578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500">
              <a:latin typeface="Barlow" panose="00000500000000000000" pitchFamily="2" charset="0"/>
              <a:ea typeface="Lato" charset="0"/>
              <a:cs typeface="Lato" charset="0"/>
            </a:endParaRPr>
          </a:p>
        </p:txBody>
      </p:sp>
    </p:spTree>
    <p:extLst>
      <p:ext uri="{BB962C8B-B14F-4D97-AF65-F5344CB8AC3E}">
        <p14:creationId xmlns:p14="http://schemas.microsoft.com/office/powerpoint/2010/main" val="194153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extLst>
              <p:ext uri="{D42A27DB-BD31-4B8C-83A1-F6EECF244321}">
                <p14:modId xmlns:p14="http://schemas.microsoft.com/office/powerpoint/2010/main" val="3137659785"/>
              </p:ext>
            </p:extLst>
          </p:nvPr>
        </p:nvGraphicFramePr>
        <p:xfrm>
          <a:off x="0" y="-149225"/>
          <a:ext cx="9144000" cy="7006735"/>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8279027">
                  <a:extLst>
                    <a:ext uri="{9D8B030D-6E8A-4147-A177-3AD203B41FA5}">
                      <a16:colId xmlns:a16="http://schemas.microsoft.com/office/drawing/2014/main" val="3822792111"/>
                    </a:ext>
                  </a:extLst>
                </a:gridCol>
              </a:tblGrid>
              <a:tr h="647702">
                <a:tc rowSpan="2">
                  <a:txBody>
                    <a:bodyPr/>
                    <a:lstStyle/>
                    <a:p>
                      <a:pPr marL="2274888" marR="0" lvl="0" indent="0" algn="l" defTabSz="914400" rtl="0" eaLnBrk="1" fontAlgn="auto" latinLnBrk="0" hangingPunct="1">
                        <a:lnSpc>
                          <a:spcPct val="100000"/>
                        </a:lnSpc>
                        <a:spcBef>
                          <a:spcPts val="0"/>
                        </a:spcBef>
                        <a:spcAft>
                          <a:spcPts val="0"/>
                        </a:spcAft>
                        <a:buClrTx/>
                        <a:buSzTx/>
                        <a:buFontTx/>
                        <a:buNone/>
                        <a:tabLst/>
                        <a:defRPr/>
                      </a:pPr>
                      <a:r>
                        <a:rPr lang="fr" sz="2000" b="1" i="0" u="none" baseline="0" dirty="0"/>
                        <a:t>Prochaine Etapes </a:t>
                      </a:r>
                    </a:p>
                  </a:txBody>
                  <a:tcPr vert="vert270" anchor="ctr"/>
                </a:tc>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lang="fr" sz="2000" b="1" i="0" u="none" baseline="0" dirty="0"/>
                        <a:t>Recommandations</a:t>
                      </a:r>
                    </a:p>
                  </a:txBody>
                  <a:tcPr anchor="ctr"/>
                </a:tc>
                <a:extLst>
                  <a:ext uri="{0D108BD9-81ED-4DB2-BD59-A6C34878D82A}">
                    <a16:rowId xmlns:a16="http://schemas.microsoft.com/office/drawing/2014/main" val="2348139889"/>
                  </a:ext>
                </a:extLst>
              </a:tr>
              <a:tr h="6359033">
                <a:tc vMerge="1">
                  <a:txBody>
                    <a:bodyPr/>
                    <a:lstStyle/>
                    <a:p>
                      <a:endParaRPr lang="fr"/>
                    </a:p>
                  </a:txBody>
                  <a:tcPr/>
                </a:tc>
                <a:tc>
                  <a:txBody>
                    <a:bodyPr/>
                    <a:lstStyle/>
                    <a:p>
                      <a:endParaRPr lang="fr" dirty="0"/>
                    </a:p>
                    <a:p>
                      <a:endParaRPr lang="fr" dirty="0"/>
                    </a:p>
                    <a:p>
                      <a:endParaRPr lang="fr" dirty="0"/>
                    </a:p>
                    <a:p>
                      <a:endParaRPr lang="fr" dirty="0"/>
                    </a:p>
                    <a:p>
                      <a:pPr marL="457200" indent="-457200">
                        <a:buFont typeface="Arial" panose="020B0604020202020204" pitchFamily="34" charset="0"/>
                        <a:buChar char="•"/>
                      </a:pPr>
                      <a:r>
                        <a:rPr lang="fr-FR" sz="2800" dirty="0"/>
                        <a:t>Dialogue mondial dirigé par les pays </a:t>
                      </a:r>
                    </a:p>
                    <a:p>
                      <a:pPr marL="457200" indent="-457200">
                        <a:buFont typeface="Arial" panose="020B0604020202020204" pitchFamily="34" charset="0"/>
                        <a:buChar char="•"/>
                      </a:pPr>
                      <a:r>
                        <a:rPr lang="fr-FR" sz="2800" dirty="0"/>
                        <a:t>Développer des directives de distribution des MII </a:t>
                      </a:r>
                    </a:p>
                    <a:p>
                      <a:pPr marL="457200" indent="-457200">
                        <a:buFont typeface="Arial" panose="020B0604020202020204" pitchFamily="34" charset="0"/>
                        <a:buChar char="•"/>
                      </a:pPr>
                      <a:r>
                        <a:rPr lang="fr-FR" sz="2800" dirty="0"/>
                        <a:t>Diffuser les instructions à chaque niveau du système de santé </a:t>
                      </a:r>
                    </a:p>
                    <a:p>
                      <a:pPr marL="457200" indent="-457200">
                        <a:buFont typeface="Arial" panose="020B0604020202020204" pitchFamily="34" charset="0"/>
                        <a:buChar char="•"/>
                      </a:pPr>
                      <a:r>
                        <a:rPr lang="fr-FR" sz="2800" dirty="0"/>
                        <a:t>Procéder à un examen et à une extension d'autres canaux de distribution continue</a:t>
                      </a:r>
                      <a:endParaRPr lang="fr" sz="2800" dirty="0"/>
                    </a:p>
                    <a:p>
                      <a:endParaRPr lang="fr" dirty="0"/>
                    </a:p>
                    <a:p>
                      <a:endParaRPr lang="fr" dirty="0"/>
                    </a:p>
                    <a:p>
                      <a:endParaRPr lang="fr" dirty="0"/>
                    </a:p>
                    <a:p>
                      <a:pPr marL="285750" indent="-285750" algn="l" rtl="0">
                        <a:buFont typeface="Arial" panose="020B0604020202020204" pitchFamily="34" charset="0"/>
                        <a:buChar char="•"/>
                      </a:pPr>
                      <a:endParaRPr lang="fr" dirty="0"/>
                    </a:p>
                  </a:txBody>
                  <a:tcPr/>
                </a:tc>
                <a:extLst>
                  <a:ext uri="{0D108BD9-81ED-4DB2-BD59-A6C34878D82A}">
                    <a16:rowId xmlns:a16="http://schemas.microsoft.com/office/drawing/2014/main" val="1023111584"/>
                  </a:ext>
                </a:extLst>
              </a:tr>
            </a:tbl>
          </a:graphicData>
        </a:graphic>
      </p:graphicFrame>
    </p:spTree>
    <p:extLst>
      <p:ext uri="{BB962C8B-B14F-4D97-AF65-F5344CB8AC3E}">
        <p14:creationId xmlns:p14="http://schemas.microsoft.com/office/powerpoint/2010/main" val="425988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632EA6-F236-224A-8F61-3B2F77FB5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6">
            <a:extLst>
              <a:ext uri="{FF2B5EF4-FFF2-40B4-BE49-F238E27FC236}">
                <a16:creationId xmlns:a16="http://schemas.microsoft.com/office/drawing/2014/main" id="{5DF006CD-4B78-4343-B526-5505CBC64019}"/>
              </a:ext>
            </a:extLst>
          </p:cNvPr>
          <p:cNvGraphicFramePr>
            <a:graphicFrameLocks noGrp="1"/>
          </p:cNvGraphicFramePr>
          <p:nvPr>
            <p:ph idx="4294967295"/>
            <p:extLst>
              <p:ext uri="{D42A27DB-BD31-4B8C-83A1-F6EECF244321}">
                <p14:modId xmlns:p14="http://schemas.microsoft.com/office/powerpoint/2010/main" val="3032429059"/>
              </p:ext>
            </p:extLst>
          </p:nvPr>
        </p:nvGraphicFramePr>
        <p:xfrm>
          <a:off x="0" y="-38100"/>
          <a:ext cx="9144000" cy="6896101"/>
        </p:xfrm>
        <a:graphic>
          <a:graphicData uri="http://schemas.openxmlformats.org/drawingml/2006/table">
            <a:tbl>
              <a:tblPr firstRow="1" bandRow="1">
                <a:tableStyleId>{5C22544A-7EE6-4342-B048-85BDC9FD1C3A}</a:tableStyleId>
              </a:tblPr>
              <a:tblGrid>
                <a:gridCol w="864973">
                  <a:extLst>
                    <a:ext uri="{9D8B030D-6E8A-4147-A177-3AD203B41FA5}">
                      <a16:colId xmlns:a16="http://schemas.microsoft.com/office/drawing/2014/main" val="635697735"/>
                    </a:ext>
                  </a:extLst>
                </a:gridCol>
                <a:gridCol w="8279027">
                  <a:extLst>
                    <a:ext uri="{9D8B030D-6E8A-4147-A177-3AD203B41FA5}">
                      <a16:colId xmlns:a16="http://schemas.microsoft.com/office/drawing/2014/main" val="3822792111"/>
                    </a:ext>
                  </a:extLst>
                </a:gridCol>
              </a:tblGrid>
              <a:tr h="537068">
                <a:tc rowSpan="2">
                  <a:txBody>
                    <a:bodyPr/>
                    <a:lstStyle/>
                    <a:p>
                      <a:pPr marL="1365250" indent="0" algn="l" rtl="0">
                        <a:tabLst/>
                      </a:pPr>
                      <a:r>
                        <a:rPr lang="fr" sz="2000" b="1" i="0" u="none" baseline="0" dirty="0"/>
                        <a:t> Extension de la distribution de MII</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0" i="0" u="none" baseline="0" dirty="0"/>
                        <a:t> </a:t>
                      </a:r>
                      <a:r>
                        <a:rPr lang="fr" sz="2000" b="1" i="0" u="none" baseline="0" dirty="0"/>
                        <a:t>Recommandations</a:t>
                      </a:r>
                    </a:p>
                  </a:txBody>
                  <a:tcPr anchor="ctr"/>
                </a:tc>
                <a:extLst>
                  <a:ext uri="{0D108BD9-81ED-4DB2-BD59-A6C34878D82A}">
                    <a16:rowId xmlns:a16="http://schemas.microsoft.com/office/drawing/2014/main" val="2348139889"/>
                  </a:ext>
                </a:extLst>
              </a:tr>
              <a:tr h="6359033">
                <a:tc vMerge="1">
                  <a:txBody>
                    <a:bodyPr/>
                    <a:lstStyle/>
                    <a:p>
                      <a:endParaRPr lang="fr"/>
                    </a:p>
                  </a:txBody>
                  <a:tcPr/>
                </a:tc>
                <a:tc>
                  <a:txBody>
                    <a:bodyPr/>
                    <a:lstStyle/>
                    <a:p>
                      <a:pPr marL="0" indent="0" algn="l" rtl="0">
                        <a:buFontTx/>
                        <a:buNone/>
                      </a:pPr>
                      <a:endParaRPr lang="fr"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0" i="0" u="none" kern="1200" baseline="0" dirty="0">
                          <a:solidFill>
                            <a:schemeClr val="dk1"/>
                          </a:solidFill>
                          <a:effectLst/>
                          <a:latin typeface="+mn-lt"/>
                          <a:ea typeface="+mn-ea"/>
                          <a:cs typeface="+mn-cs"/>
                        </a:rPr>
                        <a:t>Un certain nombre </a:t>
                      </a:r>
                      <a:r>
                        <a:rPr lang="fr" sz="1800" b="1" i="0" u="none" kern="1200" baseline="0" dirty="0">
                          <a:solidFill>
                            <a:schemeClr val="dk1"/>
                          </a:solidFill>
                          <a:effectLst/>
                          <a:latin typeface="+mn-lt"/>
                          <a:ea typeface="+mn-ea"/>
                          <a:cs typeface="+mn-cs"/>
                        </a:rPr>
                        <a:t>d'opportunités</a:t>
                      </a:r>
                      <a:r>
                        <a:rPr lang="fr" sz="1800" b="0" i="0" u="none" kern="1200" baseline="0" dirty="0">
                          <a:solidFill>
                            <a:schemeClr val="dk1"/>
                          </a:solidFill>
                          <a:effectLst/>
                          <a:latin typeface="+mn-lt"/>
                          <a:ea typeface="+mn-ea"/>
                          <a:cs typeface="+mn-cs"/>
                        </a:rPr>
                        <a:t> ont été identifiées par les informateurs clés pour </a:t>
                      </a:r>
                      <a:r>
                        <a:rPr lang="fr" sz="1800" b="1" i="0" u="none" kern="1200" baseline="0" dirty="0">
                          <a:solidFill>
                            <a:schemeClr val="dk1"/>
                          </a:solidFill>
                          <a:effectLst/>
                          <a:latin typeface="+mn-lt"/>
                          <a:ea typeface="+mn-ea"/>
                          <a:cs typeface="+mn-cs"/>
                        </a:rPr>
                        <a:t>élargir la distribution continue de MILD dans les trois pays</a:t>
                      </a:r>
                      <a:r>
                        <a:rPr lang="fr" sz="1800" b="0" i="0" u="none" kern="1200" baseline="0" dirty="0">
                          <a:solidFill>
                            <a:schemeClr val="dk1"/>
                          </a:solidFill>
                          <a:effectLst/>
                          <a:latin typeface="+mn-lt"/>
                          <a:ea typeface="+mn-ea"/>
                          <a:cs typeface="+mn-cs"/>
                        </a:rPr>
                        <a:t>.</a:t>
                      </a:r>
                      <a:r>
                        <a:rPr lang="fr" sz="1800" b="1" i="0" u="none" kern="1200" baseline="0" dirty="0">
                          <a:solidFill>
                            <a:schemeClr val="dk1"/>
                          </a:solidFill>
                          <a:effectLst/>
                          <a:latin typeface="+mn-lt"/>
                          <a:ea typeface="+mn-ea"/>
                          <a:cs typeface="+mn-cs"/>
                        </a:rPr>
                        <a:t> </a:t>
                      </a:r>
                      <a:r>
                        <a:rPr lang="fr" sz="1800" b="0" i="0" u="none" kern="1200" baseline="0" dirty="0">
                          <a:solidFill>
                            <a:schemeClr val="dk1"/>
                          </a:solidFill>
                          <a:effectLst/>
                          <a:latin typeface="+mn-lt"/>
                          <a:ea typeface="+mn-ea"/>
                          <a:cs typeface="+mn-cs"/>
                        </a:rPr>
                        <a:t>Les canaux supplémentaires suggérés incluent la distribution à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800" b="1"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kern="1200" baseline="0" dirty="0">
                          <a:solidFill>
                            <a:schemeClr val="dk1"/>
                          </a:solidFill>
                          <a:effectLst/>
                          <a:latin typeface="+mn-lt"/>
                          <a:ea typeface="+mn-ea"/>
                          <a:cs typeface="+mn-cs"/>
                        </a:rPr>
                        <a:t>Les femmes enceintes au moment de l'accouchement assisté;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kern="1200" baseline="0" dirty="0">
                          <a:solidFill>
                            <a:schemeClr val="dk1"/>
                          </a:solidFill>
                          <a:effectLst/>
                          <a:latin typeface="+mn-lt"/>
                          <a:ea typeface="+mn-ea"/>
                          <a:cs typeface="+mn-cs"/>
                        </a:rPr>
                        <a:t>Enfants de moins d’un an lors de leur visite au PEV (Penta 1, VAR1);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kern="1200" baseline="0" dirty="0">
                          <a:solidFill>
                            <a:schemeClr val="dk1"/>
                          </a:solidFill>
                          <a:effectLst/>
                          <a:latin typeface="+mn-lt"/>
                          <a:ea typeface="+mn-ea"/>
                          <a:cs typeface="+mn-cs"/>
                        </a:rPr>
                        <a:t>Des femmes recherchant des services de planification familiale dans les centres de santé;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kern="1200" baseline="0" dirty="0">
                          <a:solidFill>
                            <a:schemeClr val="dk1"/>
                          </a:solidFill>
                          <a:effectLst/>
                          <a:latin typeface="+mn-lt"/>
                          <a:ea typeface="+mn-ea"/>
                          <a:cs typeface="+mn-cs"/>
                        </a:rPr>
                        <a:t>Bénéficiaires touchés par le personnel des centres de santé au cours des stratégies de sensibilisation déjà menées pour fournir des services de CPN et du PEV aux bénéficiaires qui se trouvent dans des zones reculées ou qui ne peuvent pas autrement atteindre les centres de santé;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kern="1200" baseline="0" dirty="0">
                          <a:solidFill>
                            <a:schemeClr val="dk1"/>
                          </a:solidFill>
                          <a:effectLst/>
                          <a:latin typeface="+mn-lt"/>
                          <a:ea typeface="+mn-ea"/>
                          <a:cs typeface="+mn-cs"/>
                        </a:rPr>
                        <a:t>Des bénéficiaires par le biais de la distribution dans les écoles; 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kern="1200" baseline="0" dirty="0">
                          <a:solidFill>
                            <a:schemeClr val="dk1"/>
                          </a:solidFill>
                          <a:effectLst/>
                          <a:latin typeface="+mn-lt"/>
                          <a:ea typeface="+mn-ea"/>
                          <a:cs typeface="+mn-cs"/>
                        </a:rPr>
                        <a:t>Des bénéficiaires par le biais d'autres cliniques de santé pour enfants, de journées nationales de la santé, de campagnes de </a:t>
                      </a:r>
                      <a:r>
                        <a:rPr lang="fr" sz="1800" b="0" i="0" u="none" kern="1200" baseline="0" dirty="0" err="1">
                          <a:solidFill>
                            <a:schemeClr val="dk1"/>
                          </a:solidFill>
                          <a:effectLst/>
                          <a:latin typeface="+mn-lt"/>
                          <a:ea typeface="+mn-ea"/>
                          <a:cs typeface="+mn-cs"/>
                        </a:rPr>
                        <a:t>chimioprévention</a:t>
                      </a:r>
                      <a:r>
                        <a:rPr lang="fr" sz="1800" b="0" i="0" u="none" kern="1200" baseline="0" dirty="0">
                          <a:solidFill>
                            <a:schemeClr val="dk1"/>
                          </a:solidFill>
                          <a:effectLst/>
                          <a:latin typeface="+mn-lt"/>
                          <a:ea typeface="+mn-ea"/>
                          <a:cs typeface="+mn-cs"/>
                        </a:rPr>
                        <a:t> saisonnière du paludisme ou de programmes de prise en charge de la malnutrition.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800" b="1" i="0" u="sng" kern="1200" baseline="0" dirty="0">
                          <a:solidFill>
                            <a:schemeClr val="dk1"/>
                          </a:solidFill>
                          <a:effectLst/>
                          <a:latin typeface="+mn-lt"/>
                          <a:ea typeface="+mn-ea"/>
                          <a:cs typeface="+mn-cs"/>
                        </a:rPr>
                        <a:t>PROCHAINES ÉTAPES :</a:t>
                      </a:r>
                      <a:r>
                        <a:rPr lang="fr" sz="1800" b="1" i="0" u="none" kern="1200" baseline="0" dirty="0">
                          <a:solidFill>
                            <a:schemeClr val="dk1"/>
                          </a:solidFill>
                          <a:effectLst/>
                          <a:latin typeface="+mn-lt"/>
                          <a:ea typeface="+mn-ea"/>
                          <a:cs typeface="+mn-cs"/>
                        </a:rPr>
                        <a:t> </a:t>
                      </a:r>
                      <a:r>
                        <a:rPr lang="fr" sz="1800" b="0" i="0" u="none" kern="1200" baseline="0" dirty="0">
                          <a:solidFill>
                            <a:schemeClr val="dk1"/>
                          </a:solidFill>
                          <a:effectLst/>
                          <a:latin typeface="+mn-lt"/>
                          <a:ea typeface="+mn-ea"/>
                          <a:cs typeface="+mn-cs"/>
                        </a:rPr>
                        <a:t>Pour exploiter tout le potentiel des canaux de distribution continue afin de maintenir une couverture universelle en MII, </a:t>
                      </a:r>
                      <a:r>
                        <a:rPr lang="fr" sz="1800" b="0" i="0" u="none" kern="1200" baseline="0" dirty="0" err="1">
                          <a:solidFill>
                            <a:schemeClr val="dk1"/>
                          </a:solidFill>
                          <a:effectLst/>
                          <a:latin typeface="+mn-lt"/>
                          <a:ea typeface="+mn-ea"/>
                          <a:cs typeface="+mn-cs"/>
                        </a:rPr>
                        <a:t>VectorLink</a:t>
                      </a:r>
                      <a:r>
                        <a:rPr lang="fr" sz="1800" b="0" i="0" u="none" kern="1200" baseline="0" dirty="0">
                          <a:solidFill>
                            <a:schemeClr val="dk1"/>
                          </a:solidFill>
                          <a:effectLst/>
                          <a:latin typeface="+mn-lt"/>
                          <a:ea typeface="+mn-ea"/>
                          <a:cs typeface="+mn-cs"/>
                        </a:rPr>
                        <a:t> travaillera avec les PNLP et PMI pour examiner les données disponibles et évaluer la combinaison optimale de canaux dans des pays sélectionnés. </a:t>
                      </a:r>
                      <a:endParaRPr lang="fr" sz="1800" b="1" u="sng" kern="1200" dirty="0">
                        <a:solidFill>
                          <a:schemeClr val="dk1"/>
                        </a:solidFill>
                        <a:effectLst/>
                        <a:latin typeface="+mn-lt"/>
                        <a:ea typeface="+mn-ea"/>
                        <a:cs typeface="+mn-cs"/>
                      </a:endParaRPr>
                    </a:p>
                  </a:txBody>
                  <a:tcPr/>
                </a:tc>
                <a:extLst>
                  <a:ext uri="{0D108BD9-81ED-4DB2-BD59-A6C34878D82A}">
                    <a16:rowId xmlns:a16="http://schemas.microsoft.com/office/drawing/2014/main" val="1023111584"/>
                  </a:ext>
                </a:extLst>
              </a:tr>
            </a:tbl>
          </a:graphicData>
        </a:graphic>
      </p:graphicFrame>
    </p:spTree>
    <p:extLst>
      <p:ext uri="{BB962C8B-B14F-4D97-AF65-F5344CB8AC3E}">
        <p14:creationId xmlns:p14="http://schemas.microsoft.com/office/powerpoint/2010/main" val="107570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05DB3E9-5FF9-7844-84FF-CF0E889F09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942C9D80-ACDF-2746-AE43-022C988FE3C1}"/>
              </a:ext>
            </a:extLst>
          </p:cNvPr>
          <p:cNvSpPr>
            <a:spLocks noGrp="1"/>
          </p:cNvSpPr>
          <p:nvPr>
            <p:ph type="title"/>
          </p:nvPr>
        </p:nvSpPr>
        <p:spPr>
          <a:xfrm>
            <a:off x="2209800" y="0"/>
            <a:ext cx="6781800" cy="1143000"/>
          </a:xfrm>
        </p:spPr>
        <p:txBody>
          <a:bodyPr>
            <a:normAutofit/>
          </a:bodyPr>
          <a:lstStyle/>
          <a:p>
            <a:pPr algn="l" rtl="0"/>
            <a:r>
              <a:rPr lang="fr" sz="4000" b="0" i="0" u="none" baseline="0"/>
              <a:t>Remerciements </a:t>
            </a:r>
          </a:p>
        </p:txBody>
      </p:sp>
      <p:sp>
        <p:nvSpPr>
          <p:cNvPr id="3" name="Content Placeholder 2">
            <a:extLst>
              <a:ext uri="{FF2B5EF4-FFF2-40B4-BE49-F238E27FC236}">
                <a16:creationId xmlns:a16="http://schemas.microsoft.com/office/drawing/2014/main" id="{498768A5-7BCC-5F40-B874-2C89A6C3B8DA}"/>
              </a:ext>
            </a:extLst>
          </p:cNvPr>
          <p:cNvSpPr>
            <a:spLocks noGrp="1"/>
          </p:cNvSpPr>
          <p:nvPr>
            <p:ph idx="1"/>
          </p:nvPr>
        </p:nvSpPr>
        <p:spPr>
          <a:xfrm>
            <a:off x="381000" y="1371600"/>
            <a:ext cx="8305800" cy="5181600"/>
          </a:xfrm>
        </p:spPr>
        <p:txBody>
          <a:bodyPr>
            <a:normAutofit fontScale="92500" lnSpcReduction="20000"/>
          </a:bodyPr>
          <a:lstStyle/>
          <a:p>
            <a:pPr marL="0" indent="0" algn="l" rtl="0">
              <a:buNone/>
            </a:pPr>
            <a:r>
              <a:rPr lang="fr" sz="2800" b="0" i="0" u="none" baseline="0" dirty="0"/>
              <a:t>Nous aimerions remercier les groupes suivants pour leur contribution et leur soutien à ces activités :</a:t>
            </a:r>
          </a:p>
          <a:p>
            <a:pPr marL="0" indent="0" algn="l" rtl="0">
              <a:buNone/>
            </a:pPr>
            <a:endParaRPr lang="fr" sz="1900" dirty="0"/>
          </a:p>
          <a:p>
            <a:pPr algn="l" rtl="0"/>
            <a:r>
              <a:rPr lang="fr" sz="2800" b="0" i="0" u="none" baseline="0" dirty="0"/>
              <a:t>Personnel du PNLP aux niveaux national, régional et local au Burkina Faso, au Cameroun et au Niger</a:t>
            </a:r>
          </a:p>
          <a:p>
            <a:pPr algn="l" rtl="0"/>
            <a:r>
              <a:rPr lang="fr" sz="2800" b="0" i="0" u="none" baseline="0" dirty="0"/>
              <a:t>PMI </a:t>
            </a:r>
            <a:r>
              <a:rPr lang="fr" sz="2800" b="0" i="0" u="none" baseline="0" dirty="0" err="1"/>
              <a:t>VectorLink</a:t>
            </a:r>
            <a:r>
              <a:rPr lang="fr" sz="2800" b="0" i="0" u="none" baseline="0" dirty="0"/>
              <a:t> COR, siège et personnel de la mission dans le pays</a:t>
            </a:r>
          </a:p>
          <a:p>
            <a:pPr algn="l" rtl="0"/>
            <a:r>
              <a:rPr lang="fr" sz="2800" b="0" i="0" u="none" baseline="0" dirty="0"/>
              <a:t>Tous les collègues de terrain de </a:t>
            </a:r>
            <a:r>
              <a:rPr lang="fr" sz="2800" b="0" i="0" u="none" baseline="0" dirty="0" err="1"/>
              <a:t>VectorLink</a:t>
            </a:r>
            <a:r>
              <a:rPr lang="fr" sz="2800" b="0" i="0" u="none" baseline="0" dirty="0"/>
              <a:t>, PSI, partenaires de la santé communautaire et du paludisme</a:t>
            </a:r>
          </a:p>
          <a:p>
            <a:pPr algn="l" rtl="0"/>
            <a:r>
              <a:rPr lang="fr" sz="2800" b="0" i="0" u="none" baseline="0" dirty="0"/>
              <a:t>Et tous les informateurs clés qui ont ouvert les portes de leur bureau et de leur clinique à l'équipe et qui ont partagés leur expérience et leurs idées pour renforcer la lutte </a:t>
            </a:r>
            <a:r>
              <a:rPr lang="fr" sz="2800" b="0" i="0" u="none" baseline="0" dirty="0" err="1"/>
              <a:t>antivectorielle</a:t>
            </a:r>
            <a:r>
              <a:rPr lang="fr" sz="2800" b="0" i="0" u="none" baseline="0" dirty="0"/>
              <a:t> dans leur pays  </a:t>
            </a:r>
            <a:endParaRPr lang="fr" sz="2700" dirty="0"/>
          </a:p>
          <a:p>
            <a:endParaRPr lang="fr" dirty="0"/>
          </a:p>
        </p:txBody>
      </p:sp>
    </p:spTree>
    <p:extLst>
      <p:ext uri="{BB962C8B-B14F-4D97-AF65-F5344CB8AC3E}">
        <p14:creationId xmlns:p14="http://schemas.microsoft.com/office/powerpoint/2010/main" val="345580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129129-A5AF-0540-A39E-B5E380B0C0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45D7FB1-4597-C54C-B208-CA5D8AECE351}"/>
              </a:ext>
            </a:extLst>
          </p:cNvPr>
          <p:cNvPicPr>
            <a:picLocks noChangeAspect="1"/>
          </p:cNvPicPr>
          <p:nvPr/>
        </p:nvPicPr>
        <p:blipFill>
          <a:blip r:embed="rId3" cstate="email">
            <a:alphaModFix amt="26000"/>
            <a:extLst>
              <a:ext uri="{28A0092B-C50C-407E-A947-70E740481C1C}">
                <a14:useLocalDpi xmlns:a14="http://schemas.microsoft.com/office/drawing/2010/main"/>
              </a:ext>
            </a:extLst>
          </a:blip>
          <a:stretch>
            <a:fillRect/>
          </a:stretch>
        </p:blipFill>
        <p:spPr>
          <a:xfrm>
            <a:off x="0" y="-1108807"/>
            <a:ext cx="9144000" cy="8316047"/>
          </a:xfrm>
          <a:prstGeom prst="rect">
            <a:avLst/>
          </a:prstGeom>
        </p:spPr>
      </p:pic>
      <p:sp>
        <p:nvSpPr>
          <p:cNvPr id="9" name="Content Placeholder 2">
            <a:extLst>
              <a:ext uri="{FF2B5EF4-FFF2-40B4-BE49-F238E27FC236}">
                <a16:creationId xmlns:a16="http://schemas.microsoft.com/office/drawing/2014/main" id="{FB3E0E1B-5DF3-41C2-840A-08E818425EA3}"/>
              </a:ext>
            </a:extLst>
          </p:cNvPr>
          <p:cNvSpPr txBox="1">
            <a:spLocks/>
          </p:cNvSpPr>
          <p:nvPr/>
        </p:nvSpPr>
        <p:spPr>
          <a:xfrm>
            <a:off x="3769488" y="3429000"/>
            <a:ext cx="3352800" cy="11430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 sz="4000" b="1" i="1" u="none" strike="noStrike" kern="1200" cap="none" spc="0" normalizeH="0" baseline="0" dirty="0">
                <a:ln>
                  <a:noFill/>
                </a:ln>
                <a:solidFill>
                  <a:prstClr val="black"/>
                </a:solidFill>
                <a:effectLst/>
                <a:uLnTx/>
                <a:uFillTx/>
                <a:latin typeface="Calibri"/>
                <a:ea typeface="+mn-ea"/>
                <a:cs typeface="+mn-cs"/>
              </a:rPr>
              <a:t>MERCI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r"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878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79424B-B502-424A-90C1-098A117284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F8AFFCB-7351-374B-BB8C-3A016612027D}"/>
              </a:ext>
            </a:extLst>
          </p:cNvPr>
          <p:cNvSpPr txBox="1">
            <a:spLocks/>
          </p:cNvSpPr>
          <p:nvPr/>
        </p:nvSpPr>
        <p:spPr>
          <a:xfrm>
            <a:off x="1252286" y="3429000"/>
            <a:ext cx="6791828" cy="12181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a:t>INTRODUCTION </a:t>
            </a:r>
            <a:endParaRPr lang="en-US" sz="4000" dirty="0"/>
          </a:p>
        </p:txBody>
      </p:sp>
    </p:spTree>
    <p:extLst>
      <p:ext uri="{BB962C8B-B14F-4D97-AF65-F5344CB8AC3E}">
        <p14:creationId xmlns:p14="http://schemas.microsoft.com/office/powerpoint/2010/main" val="320119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79424B-B502-424A-90C1-098A117284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09A3F6FF-A5A9-FB4C-BCAC-A8D0D5C0C62E}"/>
              </a:ext>
            </a:extLst>
          </p:cNvPr>
          <p:cNvSpPr>
            <a:spLocks noGrp="1"/>
          </p:cNvSpPr>
          <p:nvPr>
            <p:ph type="title"/>
          </p:nvPr>
        </p:nvSpPr>
        <p:spPr>
          <a:xfrm>
            <a:off x="1981200" y="108855"/>
            <a:ext cx="7010400" cy="1006475"/>
          </a:xfrm>
        </p:spPr>
        <p:txBody>
          <a:bodyPr/>
          <a:lstStyle/>
          <a:p>
            <a:pPr algn="l" rtl="0"/>
            <a:r>
              <a:rPr lang="fr" b="0" i="0" u="none" baseline="0" dirty="0"/>
              <a:t>Le </a:t>
            </a:r>
            <a:r>
              <a:rPr lang="fr" dirty="0"/>
              <a:t>P</a:t>
            </a:r>
            <a:r>
              <a:rPr lang="fr" b="0" i="0" u="none" baseline="0" dirty="0"/>
              <a:t>rojet PMI </a:t>
            </a:r>
            <a:r>
              <a:rPr lang="fr" b="0" i="0" u="none" baseline="0" dirty="0" err="1"/>
              <a:t>Vectorlink</a:t>
            </a:r>
            <a:endParaRPr lang="fr" b="0" i="0" u="none" baseline="0" dirty="0"/>
          </a:p>
        </p:txBody>
      </p:sp>
      <p:sp>
        <p:nvSpPr>
          <p:cNvPr id="3" name="Content Placeholder 2">
            <a:extLst>
              <a:ext uri="{FF2B5EF4-FFF2-40B4-BE49-F238E27FC236}">
                <a16:creationId xmlns:a16="http://schemas.microsoft.com/office/drawing/2014/main" id="{CE07F57F-AE0D-3946-86D3-A36FE303F298}"/>
              </a:ext>
            </a:extLst>
          </p:cNvPr>
          <p:cNvSpPr>
            <a:spLocks noGrp="1"/>
          </p:cNvSpPr>
          <p:nvPr>
            <p:ph idx="1"/>
          </p:nvPr>
        </p:nvSpPr>
        <p:spPr>
          <a:xfrm>
            <a:off x="533400" y="1923946"/>
            <a:ext cx="8077200" cy="3949700"/>
          </a:xfrm>
        </p:spPr>
        <p:txBody>
          <a:bodyPr>
            <a:normAutofit/>
          </a:bodyPr>
          <a:lstStyle/>
          <a:p>
            <a:pPr marL="0" indent="0" algn="ctr" rtl="0">
              <a:buNone/>
            </a:pPr>
            <a:r>
              <a:rPr lang="fr" sz="2800" b="0" i="0" u="none" baseline="0" dirty="0"/>
              <a:t>Le projet </a:t>
            </a:r>
            <a:r>
              <a:rPr lang="fr" sz="2800" b="0" i="0" u="none" baseline="0" dirty="0" err="1"/>
              <a:t>VectorLink</a:t>
            </a:r>
            <a:r>
              <a:rPr lang="fr" sz="2800" b="0" i="0" u="none" baseline="0" dirty="0"/>
              <a:t> de l'initiative Présidentielle contre le paludisme (PMI) renforce la capacité des gouvernements à utiliser les données épidémiologiques, entomologiques et de couverture pour soutenir le déploiement optimal des outils de lutte </a:t>
            </a:r>
            <a:r>
              <a:rPr lang="fr" sz="2800" b="0" i="0" u="none" baseline="0" dirty="0" err="1"/>
              <a:t>antivectorielle</a:t>
            </a:r>
            <a:r>
              <a:rPr lang="fr" sz="2800" b="0" i="0" u="none" baseline="0" dirty="0"/>
              <a:t>, y compris la PID et les MII au sein de chaque pays. </a:t>
            </a:r>
          </a:p>
          <a:p>
            <a:pPr marL="0" indent="0" algn="ctr" rtl="0">
              <a:buNone/>
            </a:pPr>
            <a:endParaRPr lang="fr" dirty="0"/>
          </a:p>
          <a:p>
            <a:pPr marL="0" indent="0" algn="ctr" rtl="0">
              <a:buNone/>
            </a:pPr>
            <a:endParaRPr lang="fr" dirty="0"/>
          </a:p>
        </p:txBody>
      </p:sp>
    </p:spTree>
    <p:extLst>
      <p:ext uri="{BB962C8B-B14F-4D97-AF65-F5344CB8AC3E}">
        <p14:creationId xmlns:p14="http://schemas.microsoft.com/office/powerpoint/2010/main" val="301904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BFD440-1636-FA4F-87D0-A38992950D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id="{B1DDCAF7-E631-F642-A44A-9D0D3DA7481F}"/>
              </a:ext>
            </a:extLst>
          </p:cNvPr>
          <p:cNvSpPr>
            <a:spLocks noGrp="1"/>
          </p:cNvSpPr>
          <p:nvPr>
            <p:ph type="title"/>
          </p:nvPr>
        </p:nvSpPr>
        <p:spPr>
          <a:xfrm>
            <a:off x="1905000" y="76200"/>
            <a:ext cx="7162800" cy="1143000"/>
          </a:xfrm>
        </p:spPr>
        <p:txBody>
          <a:bodyPr/>
          <a:lstStyle/>
          <a:p>
            <a:pPr algn="l" rtl="0"/>
            <a:r>
              <a:rPr lang="fr" b="0" i="0" u="none" baseline="0" dirty="0"/>
              <a:t>Le Projet PMI </a:t>
            </a:r>
            <a:r>
              <a:rPr lang="fr" b="0" i="0" u="none" baseline="0" dirty="0" err="1"/>
              <a:t>Vectorlink</a:t>
            </a:r>
            <a:endParaRPr lang="fr" b="0" i="0" u="none" baseline="0" dirty="0"/>
          </a:p>
        </p:txBody>
      </p:sp>
      <p:sp>
        <p:nvSpPr>
          <p:cNvPr id="8" name="Content Placeholder 2">
            <a:extLst>
              <a:ext uri="{FF2B5EF4-FFF2-40B4-BE49-F238E27FC236}">
                <a16:creationId xmlns:a16="http://schemas.microsoft.com/office/drawing/2014/main" id="{854A5CAF-4B3D-A044-A8A7-C2648A0BBC4C}"/>
              </a:ext>
            </a:extLst>
          </p:cNvPr>
          <p:cNvSpPr>
            <a:spLocks noGrp="1"/>
          </p:cNvSpPr>
          <p:nvPr>
            <p:ph idx="1"/>
          </p:nvPr>
        </p:nvSpPr>
        <p:spPr>
          <a:xfrm>
            <a:off x="210374" y="5049293"/>
            <a:ext cx="8933626" cy="1778564"/>
          </a:xfrm>
        </p:spPr>
        <p:txBody>
          <a:bodyPr>
            <a:noAutofit/>
          </a:bodyPr>
          <a:lstStyle/>
          <a:p>
            <a:pPr marL="0" indent="0">
              <a:spcBef>
                <a:spcPts val="0"/>
              </a:spcBef>
              <a:buNone/>
            </a:pPr>
            <a:r>
              <a:rPr lang="en-US" sz="1700" b="1" dirty="0" err="1"/>
              <a:t>Partnaires</a:t>
            </a:r>
            <a:r>
              <a:rPr lang="en-US" sz="1700" b="1" dirty="0"/>
              <a:t> </a:t>
            </a:r>
          </a:p>
          <a:p>
            <a:pPr>
              <a:spcBef>
                <a:spcPts val="0"/>
              </a:spcBef>
            </a:pPr>
            <a:r>
              <a:rPr lang="en-US" sz="1700" dirty="0"/>
              <a:t>Abt Associates (Prime) </a:t>
            </a:r>
          </a:p>
          <a:p>
            <a:pPr>
              <a:spcBef>
                <a:spcPts val="0"/>
              </a:spcBef>
            </a:pPr>
            <a:r>
              <a:rPr lang="en-US" sz="1700" dirty="0"/>
              <a:t>Population Services International (TDR pour les MII) and PATH;</a:t>
            </a:r>
          </a:p>
          <a:p>
            <a:pPr>
              <a:spcBef>
                <a:spcPts val="0"/>
              </a:spcBef>
            </a:pPr>
            <a:r>
              <a:rPr lang="en-US" sz="1700" dirty="0"/>
              <a:t>With support from Liverpool School of Tropical Medicine, Malaria Consortium, Innovative Vector Control Consortium, McKinsey &amp; Company, Inc., </a:t>
            </a:r>
            <a:r>
              <a:rPr lang="en-US" sz="1700" dirty="0" err="1"/>
              <a:t>EnCompass</a:t>
            </a:r>
            <a:r>
              <a:rPr lang="en-US" sz="1700" dirty="0"/>
              <a:t> LLC, BAO Systems LLC, and </a:t>
            </a:r>
            <a:r>
              <a:rPr lang="en-US" sz="1700" dirty="0" err="1"/>
              <a:t>Dimagi</a:t>
            </a:r>
            <a:r>
              <a:rPr lang="en-US" sz="1700" dirty="0"/>
              <a:t>, Inc.</a:t>
            </a:r>
          </a:p>
        </p:txBody>
      </p:sp>
      <p:pic>
        <p:nvPicPr>
          <p:cNvPr id="9" name="Picture 8">
            <a:extLst>
              <a:ext uri="{FF2B5EF4-FFF2-40B4-BE49-F238E27FC236}">
                <a16:creationId xmlns:a16="http://schemas.microsoft.com/office/drawing/2014/main" id="{8B7F54CF-A8FD-3047-9491-2B03F65205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1413668"/>
            <a:ext cx="5213144" cy="3635625"/>
          </a:xfrm>
          <a:prstGeom prst="rect">
            <a:avLst/>
          </a:prstGeom>
          <a:ln>
            <a:noFill/>
          </a:ln>
        </p:spPr>
      </p:pic>
    </p:spTree>
    <p:extLst>
      <p:ext uri="{BB962C8B-B14F-4D97-AF65-F5344CB8AC3E}">
        <p14:creationId xmlns:p14="http://schemas.microsoft.com/office/powerpoint/2010/main" val="218031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A2CF7A-DBEE-024E-A95D-FEC98D7C46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46AA20BA-DC76-8D4B-A18A-D7C2A3EB2579}"/>
              </a:ext>
            </a:extLst>
          </p:cNvPr>
          <p:cNvSpPr>
            <a:spLocks noGrp="1"/>
          </p:cNvSpPr>
          <p:nvPr>
            <p:ph type="title"/>
          </p:nvPr>
        </p:nvSpPr>
        <p:spPr>
          <a:xfrm>
            <a:off x="2024920" y="136524"/>
            <a:ext cx="6781800" cy="1006475"/>
          </a:xfrm>
        </p:spPr>
        <p:txBody>
          <a:bodyPr>
            <a:normAutofit fontScale="90000"/>
          </a:bodyPr>
          <a:lstStyle/>
          <a:p>
            <a:pPr algn="l" rtl="0"/>
            <a:r>
              <a:rPr lang="fr" b="0" i="0" u="none" baseline="0" dirty="0"/>
              <a:t>Contexte : Couverture Universelle</a:t>
            </a:r>
          </a:p>
        </p:txBody>
      </p:sp>
      <p:sp>
        <p:nvSpPr>
          <p:cNvPr id="6" name="Content Placeholder 2">
            <a:extLst>
              <a:ext uri="{FF2B5EF4-FFF2-40B4-BE49-F238E27FC236}">
                <a16:creationId xmlns:a16="http://schemas.microsoft.com/office/drawing/2014/main" id="{9550F54F-5B85-A642-B7B7-A3E14E26FD62}"/>
              </a:ext>
            </a:extLst>
          </p:cNvPr>
          <p:cNvSpPr>
            <a:spLocks noGrp="1"/>
          </p:cNvSpPr>
          <p:nvPr>
            <p:ph idx="1"/>
          </p:nvPr>
        </p:nvSpPr>
        <p:spPr>
          <a:xfrm>
            <a:off x="228599" y="1328738"/>
            <a:ext cx="8643939" cy="5251944"/>
          </a:xfrm>
        </p:spPr>
        <p:txBody>
          <a:bodyPr>
            <a:normAutofit fontScale="70000" lnSpcReduction="20000"/>
          </a:bodyPr>
          <a:lstStyle/>
          <a:p>
            <a:pPr marL="0" indent="0" algn="l" rtl="0">
              <a:buNone/>
            </a:pPr>
            <a:endParaRPr lang="fr" dirty="0"/>
          </a:p>
          <a:p>
            <a:pPr algn="l" rtl="0"/>
            <a:r>
              <a:rPr lang="fr" sz="3800" b="0" i="0" u="none" baseline="0" dirty="0"/>
              <a:t>L’atteinte et le maintien de la Couverture Universelle de MII (Pilier 1 de la Stratégie </a:t>
            </a:r>
            <a:r>
              <a:rPr lang="fr" sz="3800" dirty="0"/>
              <a:t>T</a:t>
            </a:r>
            <a:r>
              <a:rPr lang="fr" sz="3800" b="0" i="0" u="none" baseline="0" dirty="0"/>
              <a:t>echnique </a:t>
            </a:r>
            <a:r>
              <a:rPr lang="fr" sz="3800" dirty="0"/>
              <a:t>G</a:t>
            </a:r>
            <a:r>
              <a:rPr lang="fr" sz="3800" b="0" i="0" u="none" baseline="0" dirty="0"/>
              <a:t>lobale de l'OMS) exigent une combinaison de distribution gratuite de masse par le biais des campagnes et de la distribution continue (</a:t>
            </a:r>
            <a:r>
              <a:rPr lang="fr" sz="3800" dirty="0"/>
              <a:t>DC</a:t>
            </a:r>
            <a:r>
              <a:rPr lang="fr" sz="3800" b="0" i="0" u="none" baseline="0" dirty="0"/>
              <a:t>) par les canaux multiples [</a:t>
            </a:r>
            <a:r>
              <a:rPr lang="fr" sz="3800" b="0" i="0" u="none" baseline="0" dirty="0" err="1"/>
              <a:t>Ref</a:t>
            </a:r>
            <a:r>
              <a:rPr lang="fr" sz="3800" b="0" i="0" u="none" baseline="0" dirty="0"/>
              <a:t> 1] :</a:t>
            </a:r>
          </a:p>
          <a:p>
            <a:pPr lvl="1" algn="l" rtl="0"/>
            <a:r>
              <a:rPr lang="fr" sz="2900" b="0" i="0" u="none" baseline="0" dirty="0"/>
              <a:t>Consultation prénatale (</a:t>
            </a:r>
            <a:r>
              <a:rPr lang="fr" sz="2900" dirty="0"/>
              <a:t>CPN</a:t>
            </a:r>
            <a:r>
              <a:rPr lang="fr" sz="2900" b="0" i="0" u="none" baseline="0" dirty="0"/>
              <a:t>) et </a:t>
            </a:r>
            <a:r>
              <a:rPr lang="fr" sz="2900" dirty="0"/>
              <a:t>P</a:t>
            </a:r>
            <a:r>
              <a:rPr lang="fr" sz="2900" b="0" i="0" u="none" baseline="0" dirty="0"/>
              <a:t>rogramme él</a:t>
            </a:r>
            <a:r>
              <a:rPr lang="fr" sz="2900" dirty="0"/>
              <a:t>argie</a:t>
            </a:r>
            <a:r>
              <a:rPr lang="fr" sz="2900" b="0" i="0" u="none" baseline="0" dirty="0"/>
              <a:t> de l'immunisation (PEV)</a:t>
            </a:r>
            <a:r>
              <a:rPr lang="fr" sz="2900" dirty="0"/>
              <a:t> -  </a:t>
            </a:r>
            <a:r>
              <a:rPr lang="fr" sz="2900" i="1" dirty="0"/>
              <a:t>haute</a:t>
            </a:r>
            <a:r>
              <a:rPr lang="fr" sz="2900" b="0" i="0" u="none" baseline="0" dirty="0"/>
              <a:t> </a:t>
            </a:r>
            <a:r>
              <a:rPr lang="fr" sz="2900" b="0" i="1" u="none" baseline="0" dirty="0"/>
              <a:t>priorité </a:t>
            </a:r>
          </a:p>
          <a:p>
            <a:pPr lvl="1" algn="l" rtl="0"/>
            <a:r>
              <a:rPr lang="fr" sz="2900" b="0" i="0" u="none" baseline="0" dirty="0"/>
              <a:t>D'autres canaux : écoles, réseaux à base communautaire, agriculture et initiatives de sécurité alimentaire</a:t>
            </a:r>
          </a:p>
          <a:p>
            <a:pPr lvl="1" algn="l" rtl="0"/>
            <a:r>
              <a:rPr lang="fr" sz="2900" b="0" i="0" u="none" baseline="0" dirty="0"/>
              <a:t>Activité liée au travail (Asie)</a:t>
            </a:r>
          </a:p>
          <a:p>
            <a:pPr lvl="1" algn="l" rtl="0"/>
            <a:r>
              <a:rPr lang="fr" sz="2900" b="0" i="0" u="none" baseline="0" dirty="0"/>
              <a:t>Secteur privé ou commercial pour compléter la distribution gratuite </a:t>
            </a:r>
          </a:p>
          <a:p>
            <a:pPr marL="0" indent="0" algn="l" rtl="0">
              <a:buNone/>
            </a:pPr>
            <a:endParaRPr lang="fr" sz="3200" i="1" dirty="0"/>
          </a:p>
          <a:p>
            <a:pPr marL="0" indent="0">
              <a:buNone/>
            </a:pPr>
            <a:r>
              <a:rPr lang="en-US" sz="2100" i="1" dirty="0"/>
              <a:t>[1] WHO/GMP, Achieving and maintaining universal coverage with LLINs for malaria control, December 2017</a:t>
            </a:r>
          </a:p>
        </p:txBody>
      </p:sp>
    </p:spTree>
    <p:extLst>
      <p:ext uri="{BB962C8B-B14F-4D97-AF65-F5344CB8AC3E}">
        <p14:creationId xmlns:p14="http://schemas.microsoft.com/office/powerpoint/2010/main" val="270043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421310-6406-094A-AD5A-DA50D35CC3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87B1ACA1-391E-1F43-B7D6-7D4A2BB2A4F9}"/>
              </a:ext>
            </a:extLst>
          </p:cNvPr>
          <p:cNvSpPr>
            <a:spLocks noGrp="1"/>
          </p:cNvSpPr>
          <p:nvPr>
            <p:ph type="title"/>
          </p:nvPr>
        </p:nvSpPr>
        <p:spPr>
          <a:xfrm>
            <a:off x="1984420" y="406399"/>
            <a:ext cx="6981780" cy="788405"/>
          </a:xfrm>
        </p:spPr>
        <p:txBody>
          <a:bodyPr>
            <a:normAutofit fontScale="90000"/>
          </a:bodyPr>
          <a:lstStyle/>
          <a:p>
            <a:pPr algn="l" rtl="0"/>
            <a:r>
              <a:rPr lang="fr" sz="3100" b="0" i="0" u="none" baseline="0" dirty="0"/>
              <a:t>Contexte : Pourquoi une distribution continue ? </a:t>
            </a:r>
            <a:br>
              <a:rPr lang="fr" b="1" dirty="0">
                <a:solidFill>
                  <a:prstClr val="black"/>
                </a:solidFill>
              </a:rPr>
            </a:br>
            <a:endParaRPr lang="fr" dirty="0"/>
          </a:p>
        </p:txBody>
      </p:sp>
      <p:sp>
        <p:nvSpPr>
          <p:cNvPr id="6" name="TextBox 5">
            <a:extLst>
              <a:ext uri="{FF2B5EF4-FFF2-40B4-BE49-F238E27FC236}">
                <a16:creationId xmlns:a16="http://schemas.microsoft.com/office/drawing/2014/main" id="{F66BBBA2-B221-FE43-8A85-EAFB0B7B2C1D}"/>
              </a:ext>
            </a:extLst>
          </p:cNvPr>
          <p:cNvSpPr txBox="1"/>
          <p:nvPr/>
        </p:nvSpPr>
        <p:spPr>
          <a:xfrm>
            <a:off x="585787" y="1350774"/>
            <a:ext cx="8101013" cy="5555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Les donn</a:t>
            </a:r>
            <a:r>
              <a:rPr lang="fr" sz="2000" dirty="0">
                <a:solidFill>
                  <a:prstClr val="black"/>
                </a:solidFill>
                <a:latin typeface="Arial" panose="020B0604020202020204" pitchFamily="34" charset="0"/>
                <a:cs typeface="Arial" panose="020B0604020202020204" pitchFamily="34" charset="0"/>
              </a:rPr>
              <a:t>ées montrent que</a:t>
            </a:r>
            <a:r>
              <a:rPr kumimoji="0" lang="fr"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dirty="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kumimoji="0" lang="fr"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Les gaps de couverture en MII émergent post-campagne (</a:t>
            </a:r>
            <a:r>
              <a:rPr lang="fr" sz="2000" dirty="0">
                <a:solidFill>
                  <a:prstClr val="black"/>
                </a:solidFill>
                <a:latin typeface="Arial" panose="020B0604020202020204" pitchFamily="34" charset="0"/>
                <a:cs typeface="Arial" panose="020B0604020202020204" pitchFamily="34" charset="0"/>
              </a:rPr>
              <a:t>dû à</a:t>
            </a:r>
            <a:r>
              <a:rPr kumimoji="0" lang="fr"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la détérioration, la croissance démographique) </a:t>
            </a:r>
            <a:r>
              <a:rPr lang="en-US" sz="2000" dirty="0">
                <a:latin typeface="Arial" panose="020B0604020202020204" pitchFamily="34" charset="0"/>
                <a:cs typeface="Arial" panose="020B0604020202020204" pitchFamily="34" charset="0"/>
              </a:rPr>
              <a:t>[Ref 1]</a:t>
            </a:r>
            <a:r>
              <a:rPr kumimoji="0" lang="fr"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a:t>
            </a:r>
            <a:endParaRPr lang="fr" sz="2000" dirty="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kumimoji="0" lang="fr"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La couverture en MII avant la campagne suivante peut diminuer à 40%, avec le potentiel de réduir</a:t>
            </a:r>
            <a:r>
              <a:rPr lang="fr" sz="2000" dirty="0">
                <a:solidFill>
                  <a:prstClr val="black"/>
                </a:solidFill>
                <a:latin typeface="Arial" panose="020B0604020202020204" pitchFamily="34" charset="0"/>
                <a:cs typeface="Arial" panose="020B0604020202020204" pitchFamily="34" charset="0"/>
              </a:rPr>
              <a:t>e </a:t>
            </a:r>
            <a:r>
              <a:rPr kumimoji="0" lang="fr"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‘l'effet communautaire’. </a:t>
            </a:r>
            <a:r>
              <a:rPr lang="en-US" sz="2000" dirty="0">
                <a:latin typeface="Arial" panose="020B0604020202020204" pitchFamily="34" charset="0"/>
                <a:cs typeface="Arial" panose="020B0604020202020204" pitchFamily="34" charset="0"/>
              </a:rPr>
              <a:t>[Ref 2 ]</a:t>
            </a:r>
          </a:p>
          <a:p>
            <a:pPr marL="457200" indent="-457200">
              <a:buFont typeface="Arial" panose="020B0604020202020204" pitchFamily="34" charset="0"/>
              <a:buChar char="•"/>
              <a:defRPr/>
            </a:pPr>
            <a:r>
              <a:rPr lang="fr-FR" sz="2000" dirty="0">
                <a:latin typeface="Arial" panose="020B0604020202020204" pitchFamily="34" charset="0"/>
                <a:cs typeface="Arial" panose="020B0604020202020204" pitchFamily="34" charset="0"/>
              </a:rPr>
              <a:t>Une distribution continue permet de maintenir la couverture et de sauver des vies à peu près au même coût que les campagnes de masse. [</a:t>
            </a:r>
            <a:r>
              <a:rPr lang="fr-FR" sz="2000" dirty="0" err="1">
                <a:latin typeface="Arial" panose="020B0604020202020204" pitchFamily="34" charset="0"/>
                <a:cs typeface="Arial" panose="020B0604020202020204" pitchFamily="34" charset="0"/>
              </a:rPr>
              <a:t>Ref</a:t>
            </a:r>
            <a:r>
              <a:rPr lang="fr-FR" sz="2000" dirty="0">
                <a:latin typeface="Arial" panose="020B0604020202020204" pitchFamily="34" charset="0"/>
                <a:cs typeface="Arial" panose="020B0604020202020204" pitchFamily="34" charset="0"/>
              </a:rPr>
              <a:t> 3]</a:t>
            </a:r>
          </a:p>
          <a:p>
            <a:pPr marL="457200" indent="-457200">
              <a:buFont typeface="Arial" panose="020B0604020202020204" pitchFamily="34" charset="0"/>
              <a:buChar char="•"/>
              <a:defRPr/>
            </a:pPr>
            <a:r>
              <a:rPr lang="fr-FR" sz="2000" dirty="0">
                <a:latin typeface="Arial" panose="020B0604020202020204" pitchFamily="34" charset="0"/>
                <a:cs typeface="Arial" panose="020B0604020202020204" pitchFamily="34" charset="0"/>
              </a:rPr>
              <a:t>La distribution des MII à travers les services de CPN et du PEV est plus rentable que n'importe quel type de distribution, mais 45% des femmes fréquentant des centres de soins prénatals et 66% des nourrissons fréquentant le PEV ne reçoivent pas de moustiquaire. [</a:t>
            </a:r>
            <a:r>
              <a:rPr lang="fr-FR" sz="2000" dirty="0" err="1">
                <a:latin typeface="Arial" panose="020B0604020202020204" pitchFamily="34" charset="0"/>
                <a:cs typeface="Arial" panose="020B0604020202020204" pitchFamily="34" charset="0"/>
              </a:rPr>
              <a:t>Ref</a:t>
            </a:r>
            <a:r>
              <a:rPr lang="fr-FR" sz="2000" dirty="0">
                <a:latin typeface="Arial" panose="020B0604020202020204" pitchFamily="34" charset="0"/>
                <a:cs typeface="Arial" panose="020B0604020202020204" pitchFamily="34" charset="0"/>
              </a:rPr>
              <a:t> 3]</a:t>
            </a:r>
          </a:p>
          <a:p>
            <a:pPr>
              <a:defRPr/>
            </a:pPr>
            <a:endParaRPr kumimoji="0" lang="fr" sz="20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 sz="800" dirty="0">
              <a:solidFill>
                <a:prstClr val="black"/>
              </a:solidFill>
              <a:latin typeface="Calibri"/>
            </a:endParaRPr>
          </a:p>
          <a:p>
            <a:pPr lvl="0">
              <a:defRPr/>
            </a:pPr>
            <a:r>
              <a:rPr lang="en-US" sz="1100" i="1" dirty="0">
                <a:solidFill>
                  <a:prstClr val="black"/>
                </a:solidFill>
                <a:latin typeface="Arial" panose="020B0604020202020204" pitchFamily="34" charset="0"/>
                <a:cs typeface="Arial" panose="020B0604020202020204" pitchFamily="34" charset="0"/>
              </a:rPr>
              <a:t>[1] WHO/GMP Recommendations 2017</a:t>
            </a:r>
          </a:p>
          <a:p>
            <a:pPr lvl="0">
              <a:defRPr/>
            </a:pPr>
            <a:r>
              <a:rPr lang="en-US" sz="1100" i="1" dirty="0">
                <a:solidFill>
                  <a:prstClr val="black"/>
                </a:solidFill>
                <a:latin typeface="Arial" panose="020B0604020202020204" pitchFamily="34" charset="0"/>
                <a:cs typeface="Arial" panose="020B0604020202020204" pitchFamily="34" charset="0"/>
              </a:rPr>
              <a:t>[2] </a:t>
            </a:r>
            <a:r>
              <a:rPr lang="da" sz="1100" dirty="0">
                <a:latin typeface="Arial" panose="020B0604020202020204" pitchFamily="34" charset="0"/>
                <a:cs typeface="Arial" panose="020B0604020202020204" pitchFamily="34" charset="0"/>
              </a:rPr>
              <a:t>Kilian et al. Malar J (2017) 16:363 Evaluation of a continuous community-based ITN distribution pilot in Lainya County, South Sudan 2012-2013</a:t>
            </a:r>
          </a:p>
          <a:p>
            <a:pPr>
              <a:defRPr/>
            </a:pPr>
            <a:r>
              <a:rPr lang="da" sz="1100" i="1" dirty="0">
                <a:solidFill>
                  <a:prstClr val="black"/>
                </a:solidFill>
                <a:latin typeface="Arial" panose="020B0604020202020204" pitchFamily="34" charset="0"/>
                <a:cs typeface="Arial" panose="020B0604020202020204" pitchFamily="34" charset="0"/>
              </a:rPr>
              <a:t>[3] VectorWorks Insight Series, Issue #2: Is switching to continuous distribution worth it? April 2019</a:t>
            </a:r>
            <a:endParaRPr lang="en-US" sz="1100" i="1" dirty="0">
              <a:solidFill>
                <a:prstClr val="black"/>
              </a:solidFill>
              <a:latin typeface="Arial" panose="020B0604020202020204" pitchFamily="34" charset="0"/>
              <a:cs typeface="Arial" panose="020B0604020202020204" pitchFamily="34" charset="0"/>
            </a:endParaRPr>
          </a:p>
          <a:p>
            <a:pPr lvl="0">
              <a:defRPr/>
            </a:pPr>
            <a:endParaRPr lang="en-US" sz="11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36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9BAD14-75A0-A545-883E-CD6F714FA4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DB5BCB03-CCFE-6042-A64D-5976C4FC8BD6}"/>
              </a:ext>
            </a:extLst>
          </p:cNvPr>
          <p:cNvSpPr>
            <a:spLocks noGrp="1"/>
          </p:cNvSpPr>
          <p:nvPr>
            <p:ph type="title"/>
          </p:nvPr>
        </p:nvSpPr>
        <p:spPr>
          <a:xfrm>
            <a:off x="2209800" y="27008"/>
            <a:ext cx="6621684" cy="1143000"/>
          </a:xfrm>
        </p:spPr>
        <p:txBody>
          <a:bodyPr>
            <a:normAutofit/>
          </a:bodyPr>
          <a:lstStyle/>
          <a:p>
            <a:pPr algn="l" rtl="0"/>
            <a:r>
              <a:rPr lang="fr" b="0" i="0" u="none" baseline="0" dirty="0"/>
              <a:t>Conception de l’évaluation</a:t>
            </a:r>
          </a:p>
        </p:txBody>
      </p:sp>
      <p:pic>
        <p:nvPicPr>
          <p:cNvPr id="5" name="Picture 4">
            <a:extLst>
              <a:ext uri="{FF2B5EF4-FFF2-40B4-BE49-F238E27FC236}">
                <a16:creationId xmlns:a16="http://schemas.microsoft.com/office/drawing/2014/main" id="{627E0B12-828C-3D4A-B7B4-DEB41702D6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0079" y="1607292"/>
            <a:ext cx="3643921" cy="2665931"/>
          </a:xfrm>
          <a:prstGeom prst="rect">
            <a:avLst/>
          </a:prstGeom>
        </p:spPr>
      </p:pic>
      <p:sp>
        <p:nvSpPr>
          <p:cNvPr id="6" name="TextBox 5">
            <a:extLst>
              <a:ext uri="{FF2B5EF4-FFF2-40B4-BE49-F238E27FC236}">
                <a16:creationId xmlns:a16="http://schemas.microsoft.com/office/drawing/2014/main" id="{32C9B5FE-7616-FF4E-BFFB-FEB7E2153ACB}"/>
              </a:ext>
            </a:extLst>
          </p:cNvPr>
          <p:cNvSpPr txBox="1"/>
          <p:nvPr/>
        </p:nvSpPr>
        <p:spPr>
          <a:xfrm rot="5400000" flipH="1">
            <a:off x="7719344" y="3255542"/>
            <a:ext cx="430887" cy="2418424"/>
          </a:xfrm>
          <a:prstGeom prst="rect">
            <a:avLst/>
          </a:prstGeom>
          <a:noFill/>
        </p:spPr>
        <p:txBody>
          <a:bodyPr vert="vert270" wrap="square" rtlCol="0">
            <a:spAutoFit/>
          </a:bodyPr>
          <a:lstStyle/>
          <a:p>
            <a:r>
              <a:rPr lang="en-US" sz="1600" dirty="0"/>
              <a:t>Photo credit: Jenn Warren </a:t>
            </a:r>
          </a:p>
        </p:txBody>
      </p:sp>
      <p:sp>
        <p:nvSpPr>
          <p:cNvPr id="7" name="Content Placeholder 2">
            <a:extLst>
              <a:ext uri="{FF2B5EF4-FFF2-40B4-BE49-F238E27FC236}">
                <a16:creationId xmlns:a16="http://schemas.microsoft.com/office/drawing/2014/main" id="{128FBB45-ABF9-7841-9CF2-06DCD775A110}"/>
              </a:ext>
            </a:extLst>
          </p:cNvPr>
          <p:cNvSpPr txBox="1">
            <a:spLocks/>
          </p:cNvSpPr>
          <p:nvPr/>
        </p:nvSpPr>
        <p:spPr>
          <a:xfrm>
            <a:off x="683582" y="1807193"/>
            <a:ext cx="4539049" cy="2383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400" b="1" dirty="0"/>
              <a:t>Objectif </a:t>
            </a:r>
          </a:p>
          <a:p>
            <a:pPr marL="0" indent="0">
              <a:buNone/>
            </a:pPr>
            <a:r>
              <a:rPr lang="fr-FR" sz="2400" dirty="0"/>
              <a:t>Identifier, décrire et hiérarchiser les améliorations à apporter pour renforcer les systèmes de distribution continue</a:t>
            </a:r>
            <a:r>
              <a:rPr lang="en-US" sz="2400" dirty="0"/>
              <a:t>.</a:t>
            </a:r>
          </a:p>
        </p:txBody>
      </p:sp>
      <p:sp>
        <p:nvSpPr>
          <p:cNvPr id="8" name="Content Placeholder 2">
            <a:extLst>
              <a:ext uri="{FF2B5EF4-FFF2-40B4-BE49-F238E27FC236}">
                <a16:creationId xmlns:a16="http://schemas.microsoft.com/office/drawing/2014/main" id="{9D313C29-AB6A-3843-BA17-422F7E8570C5}"/>
              </a:ext>
            </a:extLst>
          </p:cNvPr>
          <p:cNvSpPr txBox="1">
            <a:spLocks/>
          </p:cNvSpPr>
          <p:nvPr/>
        </p:nvSpPr>
        <p:spPr>
          <a:xfrm>
            <a:off x="683582" y="4409298"/>
            <a:ext cx="7776836" cy="200313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400" b="1" dirty="0"/>
              <a:t>Termes de référence</a:t>
            </a:r>
          </a:p>
          <a:p>
            <a:pPr marL="0" indent="0">
              <a:buNone/>
            </a:pPr>
            <a:r>
              <a:rPr lang="fr-FR" sz="2400" dirty="0"/>
              <a:t>Systèmes existants de distribution de routine des MII à travers les services CPN et PEV </a:t>
            </a:r>
          </a:p>
          <a:p>
            <a:pPr marL="0" indent="0">
              <a:buNone/>
            </a:pPr>
            <a:r>
              <a:rPr lang="fr-FR" sz="2400" dirty="0"/>
              <a:t>Niger, Cameroun et Burkina Faso en 2018 </a:t>
            </a:r>
          </a:p>
          <a:p>
            <a:pPr marL="0" indent="0">
              <a:buNone/>
            </a:pPr>
            <a:r>
              <a:rPr lang="fr-FR" sz="2400" dirty="0"/>
              <a:t>Potentiel, nouveaux canaux également examinés</a:t>
            </a:r>
            <a:endParaRPr lang="en-US" sz="2400" dirty="0"/>
          </a:p>
        </p:txBody>
      </p:sp>
    </p:spTree>
    <p:extLst>
      <p:ext uri="{BB962C8B-B14F-4D97-AF65-F5344CB8AC3E}">
        <p14:creationId xmlns:p14="http://schemas.microsoft.com/office/powerpoint/2010/main" val="66575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9BAD14-75A0-A545-883E-CD6F714FA4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B48CF-7C8F-46A0-848A-C64E07C2F07C}" type="slidenum">
              <a:rPr kumimoji="0" sz="1200" b="0" i="0" u="none" strike="noStrike" kern="1200" cap="none" spc="0" normalizeH="0" baseline="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itle 1">
            <a:extLst>
              <a:ext uri="{FF2B5EF4-FFF2-40B4-BE49-F238E27FC236}">
                <a16:creationId xmlns:a16="http://schemas.microsoft.com/office/drawing/2014/main" id="{DB5BCB03-CCFE-6042-A64D-5976C4FC8BD6}"/>
              </a:ext>
            </a:extLst>
          </p:cNvPr>
          <p:cNvSpPr>
            <a:spLocks noGrp="1"/>
          </p:cNvSpPr>
          <p:nvPr>
            <p:ph type="title"/>
          </p:nvPr>
        </p:nvSpPr>
        <p:spPr>
          <a:xfrm>
            <a:off x="2209800" y="27008"/>
            <a:ext cx="6621684" cy="1143000"/>
          </a:xfrm>
        </p:spPr>
        <p:txBody>
          <a:bodyPr>
            <a:normAutofit/>
          </a:bodyPr>
          <a:lstStyle/>
          <a:p>
            <a:pPr algn="l" rtl="0"/>
            <a:r>
              <a:rPr lang="fr" b="0" i="0" u="none" baseline="0" dirty="0"/>
              <a:t>Conception de l’évaluation</a:t>
            </a:r>
          </a:p>
        </p:txBody>
      </p:sp>
      <p:sp>
        <p:nvSpPr>
          <p:cNvPr id="9" name="Content Placeholder 2">
            <a:extLst>
              <a:ext uri="{FF2B5EF4-FFF2-40B4-BE49-F238E27FC236}">
                <a16:creationId xmlns:a16="http://schemas.microsoft.com/office/drawing/2014/main" id="{A0B62249-0EBA-C14E-A230-01F295E55016}"/>
              </a:ext>
            </a:extLst>
          </p:cNvPr>
          <p:cNvSpPr txBox="1">
            <a:spLocks/>
          </p:cNvSpPr>
          <p:nvPr/>
        </p:nvSpPr>
        <p:spPr>
          <a:xfrm>
            <a:off x="230818" y="1466540"/>
            <a:ext cx="8229600" cy="31250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t>Questions </a:t>
            </a:r>
            <a:r>
              <a:rPr lang="en-US" sz="2400" b="1" dirty="0" err="1"/>
              <a:t>d’évaluation</a:t>
            </a:r>
            <a:r>
              <a:rPr lang="en-US" sz="2400" b="1" dirty="0"/>
              <a:t> </a:t>
            </a:r>
          </a:p>
          <a:p>
            <a:r>
              <a:rPr lang="fr-FR" sz="2000" dirty="0"/>
              <a:t>Dans quelle mesure la distribution continue des MII est-elle mise en œuvre conformément aux meilleures pratiques internationales et aux directives nationales existantes?</a:t>
            </a:r>
          </a:p>
          <a:p>
            <a:r>
              <a:rPr lang="en-US" sz="2000" dirty="0" err="1"/>
              <a:t>Quelles</a:t>
            </a:r>
            <a:r>
              <a:rPr lang="en-US" sz="2000" dirty="0"/>
              <a:t> </a:t>
            </a:r>
            <a:r>
              <a:rPr lang="en-US" sz="2000" dirty="0" err="1"/>
              <a:t>améliorations</a:t>
            </a:r>
            <a:r>
              <a:rPr lang="en-US" sz="2000" dirty="0"/>
              <a:t> </a:t>
            </a:r>
            <a:r>
              <a:rPr lang="en-US" sz="2000" dirty="0" err="1"/>
              <a:t>pourraient</a:t>
            </a:r>
            <a:r>
              <a:rPr lang="en-US" sz="2000" dirty="0"/>
              <a:t> </a:t>
            </a:r>
            <a:r>
              <a:rPr lang="en-US" sz="2000" dirty="0" err="1"/>
              <a:t>être</a:t>
            </a:r>
            <a:r>
              <a:rPr lang="en-US" sz="2000" dirty="0"/>
              <a:t> </a:t>
            </a:r>
          </a:p>
          <a:p>
            <a:pPr marL="354013" indent="-354013">
              <a:buNone/>
              <a:tabLst>
                <a:tab pos="338138" algn="l"/>
              </a:tabLst>
            </a:pPr>
            <a:r>
              <a:rPr lang="en-US" sz="2000" dirty="0"/>
              <a:t>	</a:t>
            </a:r>
            <a:r>
              <a:rPr lang="en-US" sz="2000" dirty="0" err="1"/>
              <a:t>apporter</a:t>
            </a:r>
            <a:r>
              <a:rPr lang="en-US" sz="2000" dirty="0"/>
              <a:t> dans </a:t>
            </a:r>
            <a:r>
              <a:rPr lang="en-US" sz="2000" dirty="0" err="1"/>
              <a:t>l’immédiat</a:t>
            </a:r>
            <a:r>
              <a:rPr lang="en-US" sz="2000" dirty="0"/>
              <a:t>, </a:t>
            </a:r>
            <a:r>
              <a:rPr lang="en-US" sz="2000" dirty="0" err="1"/>
              <a:t>moyen</a:t>
            </a:r>
            <a:r>
              <a:rPr lang="en-US" sz="2000" dirty="0"/>
              <a:t> et </a:t>
            </a:r>
          </a:p>
          <a:p>
            <a:pPr marL="354013" indent="-354013">
              <a:buNone/>
              <a:tabLst>
                <a:tab pos="338138" algn="l"/>
              </a:tabLst>
            </a:pPr>
            <a:r>
              <a:rPr lang="en-US" sz="2000" dirty="0"/>
              <a:t>	long </a:t>
            </a:r>
            <a:r>
              <a:rPr lang="en-US" sz="2000" dirty="0" err="1"/>
              <a:t>terme</a:t>
            </a:r>
            <a:r>
              <a:rPr lang="en-US" sz="2000" dirty="0"/>
              <a:t>?</a:t>
            </a:r>
            <a:endParaRPr lang="fr-FR" sz="2000" dirty="0"/>
          </a:p>
        </p:txBody>
      </p:sp>
      <p:sp>
        <p:nvSpPr>
          <p:cNvPr id="10" name="Content Placeholder 2">
            <a:extLst>
              <a:ext uri="{FF2B5EF4-FFF2-40B4-BE49-F238E27FC236}">
                <a16:creationId xmlns:a16="http://schemas.microsoft.com/office/drawing/2014/main" id="{AB91D590-6AD5-A449-B33C-C5CBD64EB243}"/>
              </a:ext>
            </a:extLst>
          </p:cNvPr>
          <p:cNvSpPr txBox="1">
            <a:spLocks/>
          </p:cNvSpPr>
          <p:nvPr/>
        </p:nvSpPr>
        <p:spPr>
          <a:xfrm>
            <a:off x="254069" y="4377126"/>
            <a:ext cx="8003218" cy="246164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100" b="1" dirty="0" err="1"/>
              <a:t>Méthodes</a:t>
            </a:r>
            <a:endParaRPr lang="en-US" sz="3100" b="1" dirty="0"/>
          </a:p>
          <a:p>
            <a:pPr defTabSz="671513"/>
            <a:r>
              <a:rPr lang="fr-FR" sz="2600" dirty="0"/>
              <a:t>Examen documentaire pour éclairer l'élaboration du guide de discussion </a:t>
            </a:r>
          </a:p>
          <a:p>
            <a:pPr defTabSz="671513"/>
            <a:r>
              <a:rPr lang="fr-FR" sz="2600" dirty="0"/>
              <a:t>Examen de la documentation par pays </a:t>
            </a:r>
          </a:p>
          <a:p>
            <a:pPr defTabSz="671513"/>
            <a:r>
              <a:rPr lang="fr-FR" sz="2600" dirty="0"/>
              <a:t>Approche de travail en équipe pour la collecte et l'analyse de données </a:t>
            </a:r>
          </a:p>
          <a:p>
            <a:pPr defTabSz="671513"/>
            <a:r>
              <a:rPr lang="fr-FR" sz="2600" dirty="0"/>
              <a:t>Entretiens avec des informateurs clés à travers les fonctions et les niveaux</a:t>
            </a:r>
            <a:endParaRPr lang="en-US" sz="2600" dirty="0"/>
          </a:p>
        </p:txBody>
      </p:sp>
      <p:pic>
        <p:nvPicPr>
          <p:cNvPr id="11" name="Picture 10">
            <a:extLst>
              <a:ext uri="{FF2B5EF4-FFF2-40B4-BE49-F238E27FC236}">
                <a16:creationId xmlns:a16="http://schemas.microsoft.com/office/drawing/2014/main" id="{DF07FAAB-7816-A44F-A7E6-FA17E3C41C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7552" y="2686850"/>
            <a:ext cx="3916448" cy="1915132"/>
          </a:xfrm>
          <a:prstGeom prst="rect">
            <a:avLst/>
          </a:prstGeom>
        </p:spPr>
      </p:pic>
    </p:spTree>
    <p:extLst>
      <p:ext uri="{BB962C8B-B14F-4D97-AF65-F5344CB8AC3E}">
        <p14:creationId xmlns:p14="http://schemas.microsoft.com/office/powerpoint/2010/main" val="24733021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42CA9FA2906D49A87928E07A90BDE1" ma:contentTypeVersion="9" ma:contentTypeDescription="Create a new document." ma:contentTypeScope="" ma:versionID="6bf76523de2306a27e6a73caa35794ce">
  <xsd:schema xmlns:xsd="http://www.w3.org/2001/XMLSchema" xmlns:xs="http://www.w3.org/2001/XMLSchema" xmlns:p="http://schemas.microsoft.com/office/2006/metadata/properties" xmlns:ns2="0bd7d161-68aa-4378-85c6-89c84e437c65" xmlns:ns3="6b9857c5-041e-4fc1-9d7d-8b03587acb27" targetNamespace="http://schemas.microsoft.com/office/2006/metadata/properties" ma:root="true" ma:fieldsID="03d81da063dba0a7a8d84bd7f3207868" ns2:_="" ns3:_="">
    <xsd:import namespace="0bd7d161-68aa-4378-85c6-89c84e437c65"/>
    <xsd:import namespace="6b9857c5-041e-4fc1-9d7d-8b03587acb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7d161-68aa-4378-85c6-89c84e437c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9857c5-041e-4fc1-9d7d-8b03587acb2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F25AC8-CC85-4E5B-9C5D-0E4C8B31BC0F}">
  <ds:schemaRefs>
    <ds:schemaRef ds:uri="http://www.w3.org/XML/1998/namespace"/>
    <ds:schemaRef ds:uri="http://purl.org/dc/terms/"/>
    <ds:schemaRef ds:uri="0bd7d161-68aa-4378-85c6-89c84e437c65"/>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6b9857c5-041e-4fc1-9d7d-8b03587acb27"/>
  </ds:schemaRefs>
</ds:datastoreItem>
</file>

<file path=customXml/itemProps2.xml><?xml version="1.0" encoding="utf-8"?>
<ds:datastoreItem xmlns:ds="http://schemas.openxmlformats.org/officeDocument/2006/customXml" ds:itemID="{578DC129-EDE1-4F7A-AE43-4072A4D48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d7d161-68aa-4378-85c6-89c84e437c65"/>
    <ds:schemaRef ds:uri="6b9857c5-041e-4fc1-9d7d-8b03587ac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B12E3B-85E1-4463-A39D-DA22272E6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2696</TotalTime>
  <Words>3004</Words>
  <Application>Microsoft Macintosh PowerPoint</Application>
  <PresentationFormat>On-screen Show (4:3)</PresentationFormat>
  <Paragraphs>452</Paragraphs>
  <Slides>25</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Narrow</vt:lpstr>
      <vt:lpstr>Barlow</vt:lpstr>
      <vt:lpstr>Calibri</vt:lpstr>
      <vt:lpstr>Calibri Light</vt:lpstr>
      <vt:lpstr>Times New Roman</vt:lpstr>
      <vt:lpstr>Office Theme</vt:lpstr>
      <vt:lpstr>1_Office Theme</vt:lpstr>
      <vt:lpstr>PowerPoint Presentation</vt:lpstr>
      <vt:lpstr>Les Notes du Webinar</vt:lpstr>
      <vt:lpstr>PowerPoint Presentation</vt:lpstr>
      <vt:lpstr>Le Projet PMI Vectorlink</vt:lpstr>
      <vt:lpstr>Le Projet PMI Vectorlink</vt:lpstr>
      <vt:lpstr>Contexte : Couverture Universelle</vt:lpstr>
      <vt:lpstr>Contexte : Pourquoi une distribution continue ?  </vt:lpstr>
      <vt:lpstr>Conception de l’évaluation</vt:lpstr>
      <vt:lpstr>Conception de l’évaluation</vt:lpstr>
      <vt:lpstr>Approche : Cadre d'analyse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Remerciements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Sapper</dc:creator>
  <cp:lastModifiedBy>Mary J Kante</cp:lastModifiedBy>
  <cp:revision>31</cp:revision>
  <cp:lastPrinted>2019-06-02T02:22:46Z</cp:lastPrinted>
  <dcterms:created xsi:type="dcterms:W3CDTF">2019-04-30T15:16:54Z</dcterms:created>
  <dcterms:modified xsi:type="dcterms:W3CDTF">2019-06-03T16:13:21Z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0x0101008542CA9FA2906D49A87928E07A90BDE1</vt:lpwstr>
  </property>
</Properties>
</file>