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17"/>
  </p:notesMasterIdLst>
  <p:sldIdLst>
    <p:sldId id="297" r:id="rId3"/>
    <p:sldId id="298" r:id="rId4"/>
    <p:sldId id="312" r:id="rId5"/>
    <p:sldId id="311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5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13A"/>
    <a:srgbClr val="002A6C"/>
    <a:srgbClr val="F0B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60"/>
  </p:normalViewPr>
  <p:slideViewPr>
    <p:cSldViewPr>
      <p:cViewPr varScale="1">
        <p:scale>
          <a:sx n="115" d="100"/>
          <a:sy n="115" d="100"/>
        </p:scale>
        <p:origin x="-2832" y="-120"/>
      </p:cViewPr>
      <p:guideLst>
        <p:guide orient="horz" pos="35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6:39:58.682" idx="12">
    <p:pos x="566" y="3570"/>
    <p:text>Please use the updated PMI logo</p:text>
  </p:cm>
  <p:cm authorId="1" dt="2018-04-11T09:15:32.642" idx="13">
    <p:pos x="566" y="3666"/>
    <p:text>Thanks,  replaced  it with template with new PMI logo</p:text>
    <p:extLst>
      <p:ext uri="{C676402C-5697-4E1C-873F-D02D1690AC5C}">
        <p15:threadingInfo xmlns:p15="http://schemas.microsoft.com/office/powerpoint/2012/main" timeZoneBias="240">
          <p15:parentCm authorId="1" idx="12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6:56:38.541" idx="14">
    <p:pos x="2873" y="2821"/>
    <p:text>It may be good to discuss also the follow up system put in place to check on labs after this training.</p:text>
  </p:cm>
  <p:cm authorId="1" dt="2018-04-11T09:14:21.375" idx="15">
    <p:pos x="2873" y="2917"/>
    <p:text>Included one bullet</p:text>
    <p:extLst>
      <p:ext uri="{C676402C-5697-4E1C-873F-D02D1690AC5C}">
        <p15:threadingInfo xmlns:p15="http://schemas.microsoft.com/office/powerpoint/2012/main" timeZoneBias="240">
          <p15:parentCm authorId="1" idx="14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6:49:15.936" idx="16">
    <p:pos x="2746" y="2655"/>
    <p:text>What about the CDC bottle assay?</p:text>
  </p:cm>
  <p:cm authorId="1" dt="2018-04-11T09:13:22.021" idx="17">
    <p:pos x="2746" y="2751"/>
    <p:text>Thanks , now included</p:text>
    <p:extLst>
      <p:ext uri="{C676402C-5697-4E1C-873F-D02D1690AC5C}">
        <p15:threadingInfo xmlns:p15="http://schemas.microsoft.com/office/powerpoint/2012/main" timeZoneBias="240">
          <p15:parentCm authorId="1" idx="16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6:52:35.501" idx="18">
    <p:pos x="3364" y="3659"/>
    <p:text>Is thi the cascade training?</p:text>
  </p:cm>
  <p:cm authorId="1" dt="2018-04-11T09:12:50.228" idx="19">
    <p:pos x="3364" y="3762"/>
    <p:text>Correct</p:text>
    <p:extLst mod="1">
      <p:ext uri="{C676402C-5697-4E1C-873F-D02D1690AC5C}">
        <p15:threadingInfo xmlns:p15="http://schemas.microsoft.com/office/powerpoint/2012/main" timeZoneBias="240">
          <p15:parentCm authorId="1" idx="18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0T16:54:01.231" idx="20">
    <p:pos x="1630" y="2945"/>
    <p:text>This was not mentioned earlier as part of the trainings.</p:text>
  </p:cm>
  <p:cm authorId="1" dt="2018-04-11T09:12:33.176" idx="21">
    <p:pos x="1630" y="3041"/>
    <p:text>Now included to slide 8</p:text>
    <p:extLst>
      <p:ext uri="{C676402C-5697-4E1C-873F-D02D1690AC5C}">
        <p15:threadingInfo xmlns:p15="http://schemas.microsoft.com/office/powerpoint/2012/main" timeZoneBias="240">
          <p15:parentCm authorId="1" idx="20"/>
        </p15:threadingInfo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22E61C-8396-411F-B785-E0A047111539}" type="datetimeFigureOut">
              <a:rPr lang="en-US"/>
              <a:pPr>
                <a:defRPr/>
              </a:pPr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DBEA10-4714-4C9E-A7FC-FD9DA6188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1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340-0A3C-4A90-8240-5A060C60D0D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55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ffectLst/>
              </a:rPr>
              <a:t>Decreasing </a:t>
            </a:r>
            <a:r>
              <a:rPr lang="en-US" dirty="0" err="1" smtClean="0">
                <a:effectLst/>
              </a:rPr>
              <a:t>endophagy</a:t>
            </a:r>
            <a:r>
              <a:rPr lang="en-US" dirty="0" smtClean="0">
                <a:effectLst/>
              </a:rPr>
              <a:t> rates for </a:t>
            </a:r>
            <a:r>
              <a:rPr lang="en-US" i="1" dirty="0" smtClean="0">
                <a:effectLst/>
              </a:rPr>
              <a:t>A. </a:t>
            </a:r>
            <a:r>
              <a:rPr lang="en-US" i="1" dirty="0" err="1" smtClean="0">
                <a:effectLst/>
              </a:rPr>
              <a:t>funestus</a:t>
            </a:r>
            <a:r>
              <a:rPr lang="en-US" dirty="0" smtClean="0">
                <a:effectLst/>
              </a:rPr>
              <a:t> over the time series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340-0A3C-4A90-8240-5A060C60D0D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41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--shift in vector dominance from the highly </a:t>
            </a:r>
            <a:r>
              <a:rPr lang="en-US" dirty="0" err="1" smtClean="0">
                <a:effectLst/>
              </a:rPr>
              <a:t>endophilic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A. </a:t>
            </a:r>
            <a:r>
              <a:rPr lang="en-US" i="1" dirty="0" err="1" smtClean="0">
                <a:effectLst/>
              </a:rPr>
              <a:t>gambiae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s.s.</a:t>
            </a:r>
            <a:r>
              <a:rPr lang="en-US" dirty="0" smtClean="0">
                <a:effectLst/>
              </a:rPr>
              <a:t> to the more </a:t>
            </a:r>
            <a:r>
              <a:rPr lang="en-US" dirty="0" err="1" smtClean="0">
                <a:effectLst/>
              </a:rPr>
              <a:t>exophilic</a:t>
            </a:r>
            <a:r>
              <a:rPr lang="en-US" dirty="0" smtClean="0">
                <a:effectLst/>
              </a:rPr>
              <a:t> </a:t>
            </a:r>
            <a:r>
              <a:rPr lang="en-US" i="1" dirty="0" smtClean="0">
                <a:effectLst/>
              </a:rPr>
              <a:t>A. </a:t>
            </a:r>
            <a:r>
              <a:rPr lang="en-US" i="1" dirty="0" err="1" smtClean="0">
                <a:effectLst/>
              </a:rPr>
              <a:t>arabiensis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340-0A3C-4A90-8240-5A060C60D0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0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-Data available highlight the importance of monitoring for these behavioral changes in a range of settings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72A7-6449-4AB2-B273-395106A8F0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38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72A7-6449-4AB2-B273-395106A8F0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03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This training was conducted in collaboration with  Notre Dame  University and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Centre de Recherche Entomologique de Cotonou ( CREC)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E8340-0A3C-4A90-8240-5A060C60D0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3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94"/>
          <a:stretch/>
        </p:blipFill>
        <p:spPr bwMode="auto">
          <a:xfrm>
            <a:off x="0" y="0"/>
            <a:ext cx="9143999" cy="533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Triangle 4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657599" y="838200"/>
            <a:ext cx="5181601" cy="1981200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657599" y="2971800"/>
            <a:ext cx="4798717" cy="1828800"/>
          </a:xfrm>
        </p:spPr>
        <p:txBody>
          <a:bodyPr/>
          <a:lstStyle>
            <a:lvl1pPr marL="0" marR="64008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655890"/>
            <a:ext cx="2206625" cy="10022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04" y="5570118"/>
            <a:ext cx="4374148" cy="108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2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C93BF1-F1BE-41F9-A1A6-7C02926EE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1143000"/>
          </a:xfrm>
        </p:spPr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27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886200" cy="4525963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800600" y="1676400"/>
            <a:ext cx="3886200" cy="4525963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75963A-86C3-43E2-9527-550365D5A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3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06400" y="16256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r:id="rId4" imgW="8327858" imgH="4627265" progId="Excel.Chart.8">
                  <p:embed/>
                </p:oleObj>
              </mc:Choice>
              <mc:Fallback>
                <p:oleObj r:id="rId4" imgW="8327858" imgH="462726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625600"/>
                        <a:ext cx="8331200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372342-810F-4751-BE38-17ED66B84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B371B9-1934-4EC0-B72D-323B483CB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1143000"/>
          </a:xfrm>
        </p:spPr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C2113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0A7D3E5-9EA6-41A7-A24F-5B200CCE0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67"/>
          <a:stretch/>
        </p:blipFill>
        <p:spPr bwMode="auto">
          <a:xfrm>
            <a:off x="0" y="-38819"/>
            <a:ext cx="9144000" cy="118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57200" y="6400800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27C0070-5961-44F9-8DDC-FF3F4ABF72A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rgbClr val="C2113A"/>
        </a:buClr>
        <a:buSzPct val="65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rgbClr val="C2113A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jpeg"/><Relationship Id="rId3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581400" y="837239"/>
            <a:ext cx="5145358" cy="2058361"/>
          </a:xfrm>
        </p:spPr>
        <p:txBody>
          <a:bodyPr>
            <a:noAutofit/>
          </a:bodyPr>
          <a:lstStyle/>
          <a:p>
            <a:pPr algn="r"/>
            <a:r>
              <a:rPr lang="en-US" sz="3200" i="1" dirty="0">
                <a:solidFill>
                  <a:schemeClr val="bg1"/>
                </a:solidFill>
              </a:rPr>
              <a:t>Capacity Building on Entomological Monitoring – The Impact of Regional Trainings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286000" y="3124200"/>
            <a:ext cx="6477000" cy="12192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Dereje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Dengela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et al.</a:t>
            </a:r>
          </a:p>
          <a:p>
            <a:pPr algn="r"/>
            <a:endParaRPr lang="en-US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6914" y="3810000"/>
            <a:ext cx="7144676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</a:t>
            </a:r>
            <a:r>
              <a:rPr lang="en-US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MIM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Conference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April 16</a:t>
            </a:r>
            <a:r>
              <a:rPr lang="en-US" sz="16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, 2018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469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/>
          <a:lstStyle/>
          <a:p>
            <a:r>
              <a:rPr lang="en-US" dirty="0" smtClean="0"/>
              <a:t> Training 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Demonstrations</a:t>
            </a:r>
          </a:p>
          <a:p>
            <a:r>
              <a:rPr lang="en-US" dirty="0" smtClean="0"/>
              <a:t>Practical sessions (class room, laboratory, insectary and field)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76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/>
          <a:lstStyle/>
          <a:p>
            <a:r>
              <a:rPr lang="en-US" dirty="0" smtClean="0"/>
              <a:t> Impact of the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Expansion of insecticide resistance monitoring sites in almost all  PMI countries.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 some countries entomologists who participated in the  regional training championed this expansion.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Example: National </a:t>
            </a:r>
            <a:r>
              <a:rPr lang="en-US" dirty="0"/>
              <a:t>Arbovirus and Vectors Research </a:t>
            </a:r>
            <a:r>
              <a:rPr lang="en-US" dirty="0" smtClean="0"/>
              <a:t>Centre monitored </a:t>
            </a:r>
            <a:r>
              <a:rPr lang="en-US" dirty="0"/>
              <a:t>Insecticide Resistance in the whole of the South East </a:t>
            </a:r>
            <a:r>
              <a:rPr lang="en-US" dirty="0" smtClean="0"/>
              <a:t>of Nigeria.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Several countries organized and conducted cascade training following regional  entomology  training (Liberia, Nigeria, Madagascar, Rwanda, Ethiopia)  </a:t>
            </a:r>
          </a:p>
          <a:p>
            <a:endParaRPr lang="en-US" dirty="0" smtClean="0"/>
          </a:p>
          <a:p>
            <a:r>
              <a:rPr lang="en-US" dirty="0" smtClean="0"/>
              <a:t>Knowledge and skill gained at the regional training helped conduct quality </a:t>
            </a:r>
            <a:r>
              <a:rPr lang="en-US" dirty="0" smtClean="0">
                <a:solidFill>
                  <a:srgbClr val="FF0000"/>
                </a:solidFill>
              </a:rPr>
              <a:t>cascade</a:t>
            </a:r>
            <a:r>
              <a:rPr lang="en-US" dirty="0" smtClean="0"/>
              <a:t> training.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9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/>
          <a:lstStyle/>
          <a:p>
            <a:r>
              <a:rPr lang="en-US" dirty="0"/>
              <a:t> Impact of the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Mobilized </a:t>
            </a:r>
            <a:r>
              <a:rPr lang="en-US" dirty="0"/>
              <a:t>resources  from Global Fund  and established  entomological monitoring sentinel </a:t>
            </a:r>
            <a:r>
              <a:rPr lang="en-US" dirty="0" smtClean="0"/>
              <a:t>sites.  (Madagascar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In countries where entomological  monitoring sentinel </a:t>
            </a:r>
            <a:r>
              <a:rPr lang="en-US" dirty="0" smtClean="0"/>
              <a:t>sites </a:t>
            </a:r>
            <a:r>
              <a:rPr lang="en-US" dirty="0"/>
              <a:t>already existed, training helped </a:t>
            </a:r>
            <a:r>
              <a:rPr lang="en-US" dirty="0" smtClean="0"/>
              <a:t>standardized </a:t>
            </a:r>
            <a:r>
              <a:rPr lang="en-US" dirty="0"/>
              <a:t>data collection tools that contribute to quality of data </a:t>
            </a:r>
            <a:r>
              <a:rPr lang="en-US" dirty="0" smtClean="0"/>
              <a:t>collected. (Rwanda</a:t>
            </a:r>
            <a:r>
              <a:rPr lang="en-US" dirty="0"/>
              <a:t>, </a:t>
            </a:r>
            <a:r>
              <a:rPr lang="en-US" dirty="0" smtClean="0"/>
              <a:t>Nigeria)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countries where NMCP fell short of  funding for </a:t>
            </a:r>
            <a:r>
              <a:rPr lang="en-US" dirty="0"/>
              <a:t>e</a:t>
            </a:r>
            <a:r>
              <a:rPr lang="en-US" dirty="0" smtClean="0"/>
              <a:t>ntomological monitoring, the training participants are actively involved in PMI </a:t>
            </a:r>
            <a:r>
              <a:rPr lang="en-US" dirty="0" err="1" smtClean="0"/>
              <a:t>VectorLink</a:t>
            </a:r>
            <a:r>
              <a:rPr lang="en-US" dirty="0" smtClean="0"/>
              <a:t> project  entomological  monitoring work, supporting the project and  further building  their skills.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Improved </a:t>
            </a:r>
            <a:r>
              <a:rPr lang="en-US" dirty="0"/>
              <a:t>insectary </a:t>
            </a:r>
            <a:r>
              <a:rPr lang="en-US" dirty="0" smtClean="0"/>
              <a:t>management. (Liberia</a:t>
            </a:r>
            <a:r>
              <a:rPr lang="en-US" dirty="0"/>
              <a:t>, Madagascar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Helped countries </a:t>
            </a:r>
            <a:r>
              <a:rPr lang="en-US" dirty="0" smtClean="0"/>
              <a:t>collect data  on  insecticide resistance intensity and conduct synergist assays. </a:t>
            </a:r>
          </a:p>
          <a:p>
            <a:endParaRPr lang="en-US" dirty="0"/>
          </a:p>
          <a:p>
            <a:r>
              <a:rPr lang="en-US" dirty="0" smtClean="0"/>
              <a:t>Some of the trainees were from in-country Universities, upon their  return they are training </a:t>
            </a:r>
            <a:r>
              <a:rPr lang="en-US" dirty="0"/>
              <a:t>many students </a:t>
            </a:r>
            <a:r>
              <a:rPr lang="en-US" dirty="0" smtClean="0"/>
              <a:t>at their institutions </a:t>
            </a:r>
            <a:r>
              <a:rPr lang="en-US" dirty="0"/>
              <a:t>and  other  neighboring </a:t>
            </a:r>
            <a:r>
              <a:rPr lang="en-US" dirty="0" smtClean="0"/>
              <a:t>institutions. (Nigeria, Ethiopia)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28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Impact of the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Established molecular facility. (Rwanda, Ethiopia)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Quality of molecular species ID improved. (Mali)</a:t>
            </a:r>
          </a:p>
          <a:p>
            <a:endParaRPr lang="en-US" dirty="0" smtClean="0"/>
          </a:p>
          <a:p>
            <a:r>
              <a:rPr lang="en-US" dirty="0" smtClean="0"/>
              <a:t>Working to establish an additional functional molecular lab. (Madagascar, Nigeria)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laboratories started to use PCR for blood </a:t>
            </a:r>
            <a:r>
              <a:rPr lang="en-US" dirty="0"/>
              <a:t>meal and </a:t>
            </a:r>
            <a:r>
              <a:rPr lang="en-US" dirty="0" err="1"/>
              <a:t>sporozoite</a:t>
            </a:r>
            <a:r>
              <a:rPr lang="en-US" dirty="0"/>
              <a:t> </a:t>
            </a:r>
            <a:r>
              <a:rPr lang="en-US" dirty="0" smtClean="0"/>
              <a:t>detection in addition to ELISA.</a:t>
            </a:r>
          </a:p>
          <a:p>
            <a:endParaRPr lang="en-US" dirty="0"/>
          </a:p>
          <a:p>
            <a:r>
              <a:rPr lang="en-US" dirty="0" smtClean="0"/>
              <a:t>Started using updated protocols for </a:t>
            </a:r>
            <a:r>
              <a:rPr lang="en-US" i="1" dirty="0" err="1" smtClean="0"/>
              <a:t>kdr</a:t>
            </a:r>
            <a:r>
              <a:rPr lang="en-US" dirty="0" smtClean="0"/>
              <a:t> and species ID.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Trained  others in the lab on </a:t>
            </a:r>
            <a:r>
              <a:rPr lang="en-US" dirty="0"/>
              <a:t>new </a:t>
            </a:r>
            <a:r>
              <a:rPr lang="en-US" dirty="0" smtClean="0"/>
              <a:t>techniques they learned  during  the training, which </a:t>
            </a:r>
            <a:r>
              <a:rPr lang="en-US" dirty="0"/>
              <a:t>are more sensitive and </a:t>
            </a:r>
            <a:r>
              <a:rPr lang="en-US" dirty="0" smtClean="0"/>
              <a:t>reliable. (</a:t>
            </a:r>
            <a:r>
              <a:rPr lang="en-US" dirty="0" err="1" smtClean="0"/>
              <a:t>Msc</a:t>
            </a:r>
            <a:r>
              <a:rPr lang="en-US" dirty="0" smtClean="0"/>
              <a:t> and </a:t>
            </a:r>
            <a:r>
              <a:rPr lang="en-US" dirty="0" err="1" smtClean="0"/>
              <a:t>Bsc</a:t>
            </a:r>
            <a:r>
              <a:rPr lang="en-US" dirty="0" smtClean="0"/>
              <a:t>  students being trained)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6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62400" y="1371600"/>
            <a:ext cx="7772400" cy="1067761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3184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Unprecedented </a:t>
            </a:r>
            <a:r>
              <a:rPr lang="en-US" b="1" dirty="0" smtClean="0"/>
              <a:t>progress has been achieved  </a:t>
            </a:r>
            <a:r>
              <a:rPr lang="en-US" b="1" dirty="0"/>
              <a:t>in </a:t>
            </a:r>
            <a:r>
              <a:rPr lang="en-US" b="1" dirty="0" smtClean="0"/>
              <a:t>the control of malaria over </a:t>
            </a:r>
            <a:r>
              <a:rPr lang="en-US" b="1" dirty="0"/>
              <a:t>the past 15 </a:t>
            </a:r>
            <a:r>
              <a:rPr lang="en-US" b="1" dirty="0" smtClean="0"/>
              <a:t>years</a:t>
            </a:r>
          </a:p>
          <a:p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 </a:t>
            </a:r>
            <a:r>
              <a:rPr lang="en-US" sz="2400" b="1" dirty="0" smtClean="0"/>
              <a:t>Global</a:t>
            </a:r>
            <a:r>
              <a:rPr lang="en-US" sz="2400" dirty="0"/>
              <a:t>: 1.2 billion fewer cases &amp; 6.2 million fewer malaria </a:t>
            </a:r>
            <a:r>
              <a:rPr lang="en-US" sz="2400" dirty="0" smtClean="0"/>
              <a:t>deaths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Africa</a:t>
            </a:r>
            <a:r>
              <a:rPr lang="en-US" sz="2400" dirty="0"/>
              <a:t>: Interventions averted 663 million malaria cases, 79% attributed to ITNs and IRS</a:t>
            </a:r>
            <a:br>
              <a:rPr lang="en-US" sz="2400" dirty="0"/>
            </a:br>
            <a:r>
              <a:rPr lang="en-US" sz="2800" dirty="0" smtClean="0"/>
              <a:t> 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6" y="5334000"/>
            <a:ext cx="8604544" cy="126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7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/>
          <a:lstStyle/>
          <a:p>
            <a:r>
              <a:rPr lang="en-US" dirty="0" smtClean="0"/>
              <a:t> Challenges…..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The </a:t>
            </a:r>
            <a:r>
              <a:rPr lang="en-US" sz="3000" b="1" dirty="0"/>
              <a:t>advances are under </a:t>
            </a:r>
            <a:r>
              <a:rPr lang="en-US" sz="3000" b="1" dirty="0" smtClean="0"/>
              <a:t>threat due to</a:t>
            </a:r>
            <a:r>
              <a:rPr lang="en-US" sz="3000" dirty="0" smtClean="0"/>
              <a:t>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 Growing </a:t>
            </a:r>
            <a:r>
              <a:rPr lang="en-US" sz="3000" dirty="0"/>
              <a:t>vector resistance to existing </a:t>
            </a:r>
            <a:r>
              <a:rPr lang="en-US" sz="3000" dirty="0" smtClean="0"/>
              <a:t>insecticides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Behavioral modification of malaria vectors in response to vector control</a:t>
            </a:r>
            <a:r>
              <a:rPr lang="en-US" sz="3000" baseline="30000" dirty="0" smtClean="0"/>
              <a:t>1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Predominantly feeding outdoors or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Feeding early in the evening  or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Feeding late in the morning </a:t>
            </a:r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743200" cy="365125"/>
          </a:xfrm>
        </p:spPr>
        <p:txBody>
          <a:bodyPr/>
          <a:lstStyle/>
          <a:p>
            <a:r>
              <a:rPr lang="en-US" sz="1600" b="1" baseline="30000" dirty="0" smtClean="0">
                <a:solidFill>
                  <a:schemeClr val="tx2"/>
                </a:solidFill>
              </a:rPr>
              <a:t>1 </a:t>
            </a:r>
            <a:r>
              <a:rPr lang="en-US" sz="1600" b="1" dirty="0" err="1" smtClean="0">
                <a:solidFill>
                  <a:schemeClr val="tx2"/>
                </a:solidFill>
              </a:rPr>
              <a:t>Moiroux</a:t>
            </a:r>
            <a:r>
              <a:rPr lang="en-US" sz="1600" b="1" dirty="0" smtClean="0">
                <a:solidFill>
                  <a:schemeClr val="tx2"/>
                </a:solidFill>
              </a:rPr>
              <a:t> et al (2012)...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7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229600" cy="1143000"/>
          </a:xfrm>
        </p:spPr>
        <p:txBody>
          <a:bodyPr/>
          <a:lstStyle/>
          <a:p>
            <a:r>
              <a:rPr lang="en-US" dirty="0" smtClean="0"/>
              <a:t>Challenges…. </a:t>
            </a:r>
            <a:r>
              <a:rPr lang="en-US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Shift in species composition </a:t>
            </a:r>
            <a:r>
              <a:rPr lang="en-US" dirty="0" smtClean="0"/>
              <a:t>of </a:t>
            </a:r>
            <a:r>
              <a:rPr lang="en-US" i="1" dirty="0" smtClean="0"/>
              <a:t>An. </a:t>
            </a:r>
            <a:r>
              <a:rPr lang="en-US" i="1" dirty="0" err="1" smtClean="0"/>
              <a:t>gambiae</a:t>
            </a:r>
            <a:r>
              <a:rPr lang="en-US" i="1" dirty="0" smtClean="0"/>
              <a:t> </a:t>
            </a:r>
            <a:r>
              <a:rPr lang="en-US" dirty="0" err="1" smtClean="0"/>
              <a:t>s.l.</a:t>
            </a:r>
            <a:r>
              <a:rPr lang="en-US" dirty="0" smtClean="0"/>
              <a:t> following </a:t>
            </a:r>
            <a:r>
              <a:rPr lang="en-US" dirty="0"/>
              <a:t>increase in LLIN </a:t>
            </a:r>
            <a:r>
              <a:rPr lang="en-US" dirty="0" smtClean="0"/>
              <a:t>ownership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behavioral change may result from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Phenotypic plasticity 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</a:t>
            </a:r>
            <a:r>
              <a:rPr lang="en-US" sz="2400" dirty="0" smtClean="0"/>
              <a:t>election of genetically inherited traits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5837238"/>
            <a:ext cx="2971800" cy="365125"/>
          </a:xfrm>
        </p:spPr>
        <p:txBody>
          <a:bodyPr/>
          <a:lstStyle/>
          <a:p>
            <a:r>
              <a:rPr lang="en-US" sz="18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Russell et al(2011)...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entomological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Vector control may drive </a:t>
            </a:r>
            <a:r>
              <a:rPr lang="en-US" dirty="0"/>
              <a:t>different adaptive </a:t>
            </a:r>
            <a:r>
              <a:rPr lang="en-US" dirty="0" smtClean="0"/>
              <a:t>responses in mosquitoes </a:t>
            </a:r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 smtClean="0"/>
              <a:t>The emergence and wide spread of insecticide resistance needs close monitoring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generation LLIN and IRS products will most likely cost more than products that have been in use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Deployments of  these future vector control products may not be business as usual/need to be supported by entomological and epidemiological  data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57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16565"/>
            <a:ext cx="8382000" cy="121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Factors </a:t>
            </a:r>
            <a:r>
              <a:rPr lang="en-US" sz="3200" dirty="0" smtClean="0"/>
              <a:t>limiting expansion of </a:t>
            </a:r>
            <a:r>
              <a:rPr lang="en-US" sz="3200" dirty="0" smtClean="0"/>
              <a:t> entomological </a:t>
            </a:r>
            <a:r>
              <a:rPr lang="en-US" sz="3200" dirty="0" smtClean="0"/>
              <a:t>monitoring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PMI AIRS project conducted capacity assessment surveys across PMI AIRS countries in 2013.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Study outcome indicated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sz="2400" dirty="0" smtClean="0"/>
              <a:t>Limited trained human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 L</a:t>
            </a:r>
            <a:r>
              <a:rPr lang="en-US" sz="2400" dirty="0" smtClean="0"/>
              <a:t>ack of infrastructure in some countries (insectary and laboratory)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Shortages of funding to conduct entomological monitoring work.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1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4419600" cy="4525963"/>
          </a:xfrm>
        </p:spPr>
        <p:txBody>
          <a:bodyPr>
            <a:normAutofit fontScale="62500" lnSpcReduction="20000"/>
          </a:bodyPr>
          <a:lstStyle/>
          <a:p>
            <a:pPr lvl="1">
              <a:spcAft>
                <a:spcPts val="1200"/>
              </a:spcAft>
            </a:pPr>
            <a:endParaRPr lang="en-US" sz="2400" dirty="0" smtClean="0"/>
          </a:p>
          <a:p>
            <a:r>
              <a:rPr lang="en-US" b="1" dirty="0"/>
              <a:t>Comprehensive hands on entomology training provided in four rounds.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sz="2400" dirty="0"/>
              <a:t>2015 – </a:t>
            </a:r>
            <a:r>
              <a:rPr lang="en-US" sz="2400" dirty="0" smtClean="0"/>
              <a:t>trained  </a:t>
            </a:r>
            <a:r>
              <a:rPr lang="en-US" sz="2400" dirty="0"/>
              <a:t>36 people (19 </a:t>
            </a:r>
            <a:r>
              <a:rPr lang="en-US" sz="2400" dirty="0" smtClean="0"/>
              <a:t>gov. </a:t>
            </a:r>
            <a:r>
              <a:rPr lang="en-US" sz="2400" dirty="0"/>
              <a:t>and 17 project staff ) from 17 countries  in two rounds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2016 - trained </a:t>
            </a:r>
            <a:r>
              <a:rPr lang="en-US" sz="2400" dirty="0"/>
              <a:t>42 people  (28 gov. and 14 project staff ) from 19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countries in two rounds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b="1" dirty="0"/>
              <a:t>Entomology laboratory training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2"/>
                </a:solidFill>
              </a:rPr>
              <a:t>2017- trained 34 </a:t>
            </a:r>
            <a:r>
              <a:rPr lang="en-US" sz="2600" dirty="0" smtClean="0">
                <a:solidFill>
                  <a:schemeClr val="tx2"/>
                </a:solidFill>
              </a:rPr>
              <a:t>people (all </a:t>
            </a:r>
            <a:r>
              <a:rPr lang="en-US" sz="2600" dirty="0">
                <a:solidFill>
                  <a:schemeClr val="tx2"/>
                </a:solidFill>
              </a:rPr>
              <a:t>from government</a:t>
            </a:r>
            <a:r>
              <a:rPr lang="en-US" sz="2600" dirty="0" smtClean="0">
                <a:solidFill>
                  <a:schemeClr val="tx2"/>
                </a:solidFill>
              </a:rPr>
              <a:t>) from </a:t>
            </a:r>
            <a:r>
              <a:rPr lang="en-US" sz="2600" dirty="0">
                <a:solidFill>
                  <a:schemeClr val="tx2"/>
                </a:solidFill>
              </a:rPr>
              <a:t>19  countries in two </a:t>
            </a:r>
            <a:r>
              <a:rPr lang="en-US" sz="2600" dirty="0" smtClean="0">
                <a:solidFill>
                  <a:schemeClr val="tx2"/>
                </a:solidFill>
              </a:rPr>
              <a:t>rounds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Site visits to ensure skills gained at the training are practiced &amp; help troubleshoot</a:t>
            </a:r>
            <a:endParaRPr lang="en-US" sz="2200" dirty="0">
              <a:solidFill>
                <a:srgbClr val="FF0000"/>
              </a:solidFill>
            </a:endParaRPr>
          </a:p>
          <a:p>
            <a:pPr marL="393192" lvl="1" indent="0">
              <a:spcAft>
                <a:spcPts val="1200"/>
              </a:spcAft>
              <a:buNone/>
            </a:pPr>
            <a:endParaRPr lang="en-US" sz="2400" dirty="0" smtClean="0"/>
          </a:p>
          <a:p>
            <a:pPr lvl="1"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0"/>
            <a:ext cx="7239000" cy="1143000"/>
          </a:xfrm>
        </p:spPr>
        <p:txBody>
          <a:bodyPr>
            <a:noAutofit/>
          </a:bodyPr>
          <a:lstStyle/>
          <a:p>
            <a:r>
              <a:rPr lang="en-US" sz="3200" dirty="0"/>
              <a:t>PMI </a:t>
            </a:r>
            <a:r>
              <a:rPr lang="en-US" sz="3200" dirty="0" smtClean="0"/>
              <a:t>AIRS </a:t>
            </a:r>
            <a:r>
              <a:rPr lang="en-US" sz="3200" dirty="0"/>
              <a:t>project effort to improve entomological monitoring capacity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096000"/>
            <a:ext cx="365760" cy="365125"/>
          </a:xfrm>
          <a:prstGeom prst="rect">
            <a:avLst/>
          </a:prstGeom>
        </p:spPr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Content Placeholder 9" descr="\\betfilesrv02\redirected$\DengelaD\Documents\Regional Entomology training\2015 training\Gahan Training Photo\IMG_1523.JPG"/>
          <p:cNvPicPr>
            <a:picLocks noGrp="1"/>
          </p:cNvPicPr>
          <p:nvPr>
            <p:ph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33600"/>
            <a:ext cx="3886200" cy="3143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08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6868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Main topics covered in the comprehensive  </a:t>
            </a:r>
            <a:r>
              <a:rPr lang="en-US" sz="3000" dirty="0"/>
              <a:t>e</a:t>
            </a:r>
            <a:r>
              <a:rPr lang="en-US" sz="3000" dirty="0" smtClean="0"/>
              <a:t>ntomological monitoring trainings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Role of entomology in Vector Control</a:t>
            </a:r>
          </a:p>
          <a:p>
            <a:r>
              <a:rPr lang="en-US" dirty="0" smtClean="0"/>
              <a:t>Sampling malaria vectors</a:t>
            </a:r>
          </a:p>
          <a:p>
            <a:r>
              <a:rPr lang="en-US" dirty="0" smtClean="0"/>
              <a:t>Morphological Identification</a:t>
            </a:r>
          </a:p>
          <a:p>
            <a:r>
              <a:rPr lang="en-US" dirty="0" smtClean="0"/>
              <a:t>Ovary dissection and determination of parity rates</a:t>
            </a:r>
          </a:p>
          <a:p>
            <a:r>
              <a:rPr lang="en-US" dirty="0" smtClean="0"/>
              <a:t>Insecticide </a:t>
            </a:r>
            <a:r>
              <a:rPr lang="en-US" dirty="0" smtClean="0"/>
              <a:t>resistance (</a:t>
            </a:r>
            <a:r>
              <a:rPr lang="en-US" dirty="0" smtClean="0">
                <a:solidFill>
                  <a:srgbClr val="FF0000"/>
                </a:solidFill>
              </a:rPr>
              <a:t>WHO </a:t>
            </a:r>
            <a:r>
              <a:rPr lang="en-US" dirty="0" smtClean="0">
                <a:solidFill>
                  <a:srgbClr val="FF0000"/>
                </a:solidFill>
              </a:rPr>
              <a:t>tube test and CDC bottle bioassays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Insecticide resistance intensity and synergist </a:t>
            </a:r>
            <a:r>
              <a:rPr lang="en-US" dirty="0" smtClean="0">
                <a:solidFill>
                  <a:srgbClr val="FF0000"/>
                </a:solidFill>
              </a:rPr>
              <a:t>bioassays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WHO cone bioassay</a:t>
            </a:r>
          </a:p>
          <a:p>
            <a:r>
              <a:rPr lang="en-US" dirty="0" smtClean="0"/>
              <a:t>Analysis and interpretation of entomological data</a:t>
            </a:r>
          </a:p>
          <a:p>
            <a:r>
              <a:rPr lang="en-US" dirty="0" smtClean="0"/>
              <a:t>Reporting entomological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1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Main topics covered during laboratory trainings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PCR </a:t>
            </a:r>
            <a:r>
              <a:rPr lang="en-US" i="1" dirty="0" smtClean="0"/>
              <a:t>An. </a:t>
            </a:r>
            <a:r>
              <a:rPr lang="en-US" i="1" dirty="0" err="1" smtClean="0"/>
              <a:t>gambiae</a:t>
            </a:r>
            <a:r>
              <a:rPr lang="en-US" dirty="0" smtClean="0"/>
              <a:t>  complex  species ID</a:t>
            </a:r>
          </a:p>
          <a:p>
            <a:r>
              <a:rPr lang="en-US" dirty="0" smtClean="0"/>
              <a:t>PCR M/S ( </a:t>
            </a:r>
            <a:r>
              <a:rPr lang="en-US" i="1" dirty="0" smtClean="0"/>
              <a:t>An. </a:t>
            </a:r>
            <a:r>
              <a:rPr lang="en-US" i="1" dirty="0" err="1" smtClean="0"/>
              <a:t>gambiae</a:t>
            </a:r>
            <a:r>
              <a:rPr lang="en-US" i="1" dirty="0" smtClean="0"/>
              <a:t>/ </a:t>
            </a:r>
            <a:r>
              <a:rPr lang="en-US" i="1" dirty="0" err="1" smtClean="0"/>
              <a:t>coluzzii</a:t>
            </a:r>
            <a:r>
              <a:rPr lang="en-US" dirty="0" smtClean="0"/>
              <a:t>)</a:t>
            </a:r>
          </a:p>
          <a:p>
            <a:r>
              <a:rPr lang="en-US" dirty="0" smtClean="0"/>
              <a:t>PCR </a:t>
            </a:r>
            <a:r>
              <a:rPr lang="en-US" i="1" dirty="0" smtClean="0"/>
              <a:t>An. </a:t>
            </a:r>
            <a:r>
              <a:rPr lang="en-US" i="1" dirty="0" err="1" smtClean="0"/>
              <a:t>funestus</a:t>
            </a:r>
            <a:endParaRPr lang="en-US" i="1" dirty="0" smtClean="0"/>
          </a:p>
          <a:p>
            <a:r>
              <a:rPr lang="en-US" dirty="0" smtClean="0"/>
              <a:t>PCR blood meal</a:t>
            </a:r>
          </a:p>
          <a:p>
            <a:r>
              <a:rPr lang="en-US" dirty="0" smtClean="0"/>
              <a:t>PCR </a:t>
            </a:r>
            <a:r>
              <a:rPr lang="en-US" i="1" dirty="0"/>
              <a:t>P</a:t>
            </a:r>
            <a:r>
              <a:rPr lang="en-US" i="1" dirty="0" smtClean="0"/>
              <a:t>lasmodium</a:t>
            </a:r>
            <a:r>
              <a:rPr lang="en-US" dirty="0" smtClean="0"/>
              <a:t> detection</a:t>
            </a:r>
          </a:p>
          <a:p>
            <a:r>
              <a:rPr lang="en-US" i="1" dirty="0" err="1" smtClean="0"/>
              <a:t>Kdr</a:t>
            </a:r>
            <a:r>
              <a:rPr lang="en-US" dirty="0" smtClean="0"/>
              <a:t> </a:t>
            </a:r>
            <a:r>
              <a:rPr lang="en-US" dirty="0" smtClean="0"/>
              <a:t>West and East</a:t>
            </a:r>
          </a:p>
          <a:p>
            <a:r>
              <a:rPr lang="en-US" dirty="0" smtClean="0"/>
              <a:t>ELISA blood meal</a:t>
            </a:r>
          </a:p>
          <a:p>
            <a:r>
              <a:rPr lang="en-US" dirty="0" smtClean="0"/>
              <a:t>ELISA </a:t>
            </a:r>
            <a:r>
              <a:rPr lang="en-US" dirty="0" err="1" smtClean="0"/>
              <a:t>sporozoite</a:t>
            </a:r>
            <a:r>
              <a:rPr lang="en-US" dirty="0" smtClean="0"/>
              <a:t> detection</a:t>
            </a:r>
          </a:p>
          <a:p>
            <a:r>
              <a:rPr lang="en-US" dirty="0" smtClean="0"/>
              <a:t>Bio-chemical analysis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6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IRS PowerPoint Template New Project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AIRS PowerPoint Template New Project</Template>
  <TotalTime>0</TotalTime>
  <Words>908</Words>
  <Application>Microsoft Macintosh PowerPoint</Application>
  <PresentationFormat>On-screen Show (4:3)</PresentationFormat>
  <Paragraphs>130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AIRS PowerPoint Template New Project</vt:lpstr>
      <vt:lpstr>Excel.Chart.8</vt:lpstr>
      <vt:lpstr>Capacity Building on Entomological Monitoring – The Impact of Regional Trainings</vt:lpstr>
      <vt:lpstr>Introduction</vt:lpstr>
      <vt:lpstr> Challenges….. </vt:lpstr>
      <vt:lpstr>Challenges…. Continued </vt:lpstr>
      <vt:lpstr>The importance of entomological monitoring </vt:lpstr>
      <vt:lpstr>Factors limiting expansion of  entomological monitoring  </vt:lpstr>
      <vt:lpstr>PMI AIRS project effort to improve entomological monitoring capacity </vt:lpstr>
      <vt:lpstr> Main topics covered in the comprehensive  entomological monitoring trainings</vt:lpstr>
      <vt:lpstr>  Main topics covered during laboratory trainings </vt:lpstr>
      <vt:lpstr> Training methodology </vt:lpstr>
      <vt:lpstr> Impact of the training </vt:lpstr>
      <vt:lpstr> Impact of the training </vt:lpstr>
      <vt:lpstr> Impact of the training</vt:lpstr>
      <vt:lpstr>Thank you!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2016-09-09T13:57:48Z</dcterms:created>
  <dcterms:modified xsi:type="dcterms:W3CDTF">2018-04-11T13:54:17Z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